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8"/>
  </p:notesMasterIdLst>
  <p:sldIdLst>
    <p:sldId id="256" r:id="rId2"/>
    <p:sldId id="257" r:id="rId3"/>
    <p:sldId id="268" r:id="rId4"/>
    <p:sldId id="269" r:id="rId5"/>
    <p:sldId id="278" r:id="rId6"/>
    <p:sldId id="258" r:id="rId7"/>
    <p:sldId id="270" r:id="rId8"/>
    <p:sldId id="275" r:id="rId9"/>
    <p:sldId id="271" r:id="rId10"/>
    <p:sldId id="276" r:id="rId11"/>
    <p:sldId id="280" r:id="rId12"/>
    <p:sldId id="259" r:id="rId13"/>
    <p:sldId id="277" r:id="rId14"/>
    <p:sldId id="272" r:id="rId15"/>
    <p:sldId id="279" r:id="rId16"/>
    <p:sldId id="265" r:id="rId17"/>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0482" autoAdjust="0"/>
  </p:normalViewPr>
  <p:slideViewPr>
    <p:cSldViewPr snapToGrid="0">
      <p:cViewPr varScale="1">
        <p:scale>
          <a:sx n="103" d="100"/>
          <a:sy n="103" d="100"/>
        </p:scale>
        <p:origin x="852" y="150"/>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5C734BB9-AA55-4DF4-9B48-A39D028E2E9A}" type="datetimeFigureOut">
              <a:rPr lang="en-US" smtClean="0"/>
              <a:t>3/22/2022</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EEF269AC-0CD8-4F94-8E46-3CBE53FB816F}" type="slidenum">
              <a:rPr lang="en-US" smtClean="0"/>
              <a:t>‹#›</a:t>
            </a:fld>
            <a:endParaRPr lang="en-US"/>
          </a:p>
        </p:txBody>
      </p:sp>
    </p:spTree>
    <p:extLst>
      <p:ext uri="{BB962C8B-B14F-4D97-AF65-F5344CB8AC3E}">
        <p14:creationId xmlns:p14="http://schemas.microsoft.com/office/powerpoint/2010/main" val="22993905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5"/>
          </p:nvPr>
        </p:nvSpPr>
        <p:spPr/>
        <p:txBody>
          <a:bodyPr/>
          <a:lstStyle/>
          <a:p>
            <a:fld id="{EEF269AC-0CD8-4F94-8E46-3CBE53FB816F}" type="slidenum">
              <a:rPr lang="en-US" smtClean="0"/>
              <a:t>2</a:t>
            </a:fld>
            <a:endParaRPr lang="en-US"/>
          </a:p>
        </p:txBody>
      </p:sp>
    </p:spTree>
    <p:extLst>
      <p:ext uri="{BB962C8B-B14F-4D97-AF65-F5344CB8AC3E}">
        <p14:creationId xmlns:p14="http://schemas.microsoft.com/office/powerpoint/2010/main" val="22823312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EF269AC-0CD8-4F94-8E46-3CBE53FB816F}" type="slidenum">
              <a:rPr lang="en-US" smtClean="0"/>
              <a:t>3</a:t>
            </a:fld>
            <a:endParaRPr lang="en-US"/>
          </a:p>
        </p:txBody>
      </p:sp>
    </p:spTree>
    <p:extLst>
      <p:ext uri="{BB962C8B-B14F-4D97-AF65-F5344CB8AC3E}">
        <p14:creationId xmlns:p14="http://schemas.microsoft.com/office/powerpoint/2010/main" val="27983481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5"/>
          </p:nvPr>
        </p:nvSpPr>
        <p:spPr/>
        <p:txBody>
          <a:bodyPr/>
          <a:lstStyle/>
          <a:p>
            <a:fld id="{EEF269AC-0CD8-4F94-8E46-3CBE53FB816F}" type="slidenum">
              <a:rPr lang="en-US" smtClean="0"/>
              <a:t>4</a:t>
            </a:fld>
            <a:endParaRPr lang="en-US"/>
          </a:p>
        </p:txBody>
      </p:sp>
    </p:spTree>
    <p:extLst>
      <p:ext uri="{BB962C8B-B14F-4D97-AF65-F5344CB8AC3E}">
        <p14:creationId xmlns:p14="http://schemas.microsoft.com/office/powerpoint/2010/main" val="12051746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5"/>
          </p:nvPr>
        </p:nvSpPr>
        <p:spPr/>
        <p:txBody>
          <a:bodyPr/>
          <a:lstStyle/>
          <a:p>
            <a:fld id="{EEF269AC-0CD8-4F94-8E46-3CBE53FB816F}" type="slidenum">
              <a:rPr lang="en-US" smtClean="0"/>
              <a:t>5</a:t>
            </a:fld>
            <a:endParaRPr lang="en-US"/>
          </a:p>
        </p:txBody>
      </p:sp>
    </p:spTree>
    <p:extLst>
      <p:ext uri="{BB962C8B-B14F-4D97-AF65-F5344CB8AC3E}">
        <p14:creationId xmlns:p14="http://schemas.microsoft.com/office/powerpoint/2010/main" val="33604928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5"/>
          </p:nvPr>
        </p:nvSpPr>
        <p:spPr/>
        <p:txBody>
          <a:bodyPr/>
          <a:lstStyle/>
          <a:p>
            <a:fld id="{EEF269AC-0CD8-4F94-8E46-3CBE53FB816F}" type="slidenum">
              <a:rPr lang="en-US" smtClean="0"/>
              <a:t>6</a:t>
            </a:fld>
            <a:endParaRPr lang="en-US"/>
          </a:p>
        </p:txBody>
      </p:sp>
    </p:spTree>
    <p:extLst>
      <p:ext uri="{BB962C8B-B14F-4D97-AF65-F5344CB8AC3E}">
        <p14:creationId xmlns:p14="http://schemas.microsoft.com/office/powerpoint/2010/main" val="1525986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5"/>
          </p:nvPr>
        </p:nvSpPr>
        <p:spPr/>
        <p:txBody>
          <a:bodyPr/>
          <a:lstStyle/>
          <a:p>
            <a:fld id="{EEF269AC-0CD8-4F94-8E46-3CBE53FB816F}" type="slidenum">
              <a:rPr lang="en-US" smtClean="0"/>
              <a:t>7</a:t>
            </a:fld>
            <a:endParaRPr lang="en-US"/>
          </a:p>
        </p:txBody>
      </p:sp>
    </p:spTree>
    <p:extLst>
      <p:ext uri="{BB962C8B-B14F-4D97-AF65-F5344CB8AC3E}">
        <p14:creationId xmlns:p14="http://schemas.microsoft.com/office/powerpoint/2010/main" val="39248245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5"/>
          </p:nvPr>
        </p:nvSpPr>
        <p:spPr/>
        <p:txBody>
          <a:bodyPr/>
          <a:lstStyle/>
          <a:p>
            <a:fld id="{EEF269AC-0CD8-4F94-8E46-3CBE53FB816F}" type="slidenum">
              <a:rPr lang="en-US" smtClean="0"/>
              <a:t>8</a:t>
            </a:fld>
            <a:endParaRPr lang="en-US"/>
          </a:p>
        </p:txBody>
      </p:sp>
    </p:spTree>
    <p:extLst>
      <p:ext uri="{BB962C8B-B14F-4D97-AF65-F5344CB8AC3E}">
        <p14:creationId xmlns:p14="http://schemas.microsoft.com/office/powerpoint/2010/main" val="33242346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5"/>
          </p:nvPr>
        </p:nvSpPr>
        <p:spPr/>
        <p:txBody>
          <a:bodyPr/>
          <a:lstStyle/>
          <a:p>
            <a:fld id="{EEF269AC-0CD8-4F94-8E46-3CBE53FB816F}" type="slidenum">
              <a:rPr lang="en-US" smtClean="0"/>
              <a:t>9</a:t>
            </a:fld>
            <a:endParaRPr lang="en-US"/>
          </a:p>
        </p:txBody>
      </p:sp>
    </p:spTree>
    <p:extLst>
      <p:ext uri="{BB962C8B-B14F-4D97-AF65-F5344CB8AC3E}">
        <p14:creationId xmlns:p14="http://schemas.microsoft.com/office/powerpoint/2010/main" val="25070144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5"/>
          </p:nvPr>
        </p:nvSpPr>
        <p:spPr/>
        <p:txBody>
          <a:bodyPr/>
          <a:lstStyle/>
          <a:p>
            <a:fld id="{EEF269AC-0CD8-4F94-8E46-3CBE53FB816F}" type="slidenum">
              <a:rPr lang="en-US" smtClean="0"/>
              <a:t>10</a:t>
            </a:fld>
            <a:endParaRPr lang="en-US"/>
          </a:p>
        </p:txBody>
      </p:sp>
    </p:spTree>
    <p:extLst>
      <p:ext uri="{BB962C8B-B14F-4D97-AF65-F5344CB8AC3E}">
        <p14:creationId xmlns:p14="http://schemas.microsoft.com/office/powerpoint/2010/main" val="11665702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5"/>
          </p:nvPr>
        </p:nvSpPr>
        <p:spPr/>
        <p:txBody>
          <a:bodyPr/>
          <a:lstStyle/>
          <a:p>
            <a:fld id="{EEF269AC-0CD8-4F94-8E46-3CBE53FB816F}" type="slidenum">
              <a:rPr lang="en-US" smtClean="0"/>
              <a:t>11</a:t>
            </a:fld>
            <a:endParaRPr lang="en-US"/>
          </a:p>
        </p:txBody>
      </p:sp>
    </p:spTree>
    <p:extLst>
      <p:ext uri="{BB962C8B-B14F-4D97-AF65-F5344CB8AC3E}">
        <p14:creationId xmlns:p14="http://schemas.microsoft.com/office/powerpoint/2010/main" val="16199703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EF269AC-0CD8-4F94-8E46-3CBE53FB816F}" type="slidenum">
              <a:rPr lang="en-US" smtClean="0"/>
              <a:t>12</a:t>
            </a:fld>
            <a:endParaRPr lang="en-US"/>
          </a:p>
        </p:txBody>
      </p:sp>
    </p:spTree>
    <p:extLst>
      <p:ext uri="{BB962C8B-B14F-4D97-AF65-F5344CB8AC3E}">
        <p14:creationId xmlns:p14="http://schemas.microsoft.com/office/powerpoint/2010/main" val="42518848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5"/>
          </p:nvPr>
        </p:nvSpPr>
        <p:spPr/>
        <p:txBody>
          <a:bodyPr/>
          <a:lstStyle/>
          <a:p>
            <a:fld id="{EEF269AC-0CD8-4F94-8E46-3CBE53FB816F}" type="slidenum">
              <a:rPr lang="en-US" smtClean="0"/>
              <a:t>13</a:t>
            </a:fld>
            <a:endParaRPr lang="en-US"/>
          </a:p>
        </p:txBody>
      </p:sp>
    </p:spTree>
    <p:extLst>
      <p:ext uri="{BB962C8B-B14F-4D97-AF65-F5344CB8AC3E}">
        <p14:creationId xmlns:p14="http://schemas.microsoft.com/office/powerpoint/2010/main" val="23546987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EF269AC-0CD8-4F94-8E46-3CBE53FB816F}" type="slidenum">
              <a:rPr lang="en-US" smtClean="0"/>
              <a:t>14</a:t>
            </a:fld>
            <a:endParaRPr lang="en-US"/>
          </a:p>
        </p:txBody>
      </p:sp>
    </p:spTree>
    <p:extLst>
      <p:ext uri="{BB962C8B-B14F-4D97-AF65-F5344CB8AC3E}">
        <p14:creationId xmlns:p14="http://schemas.microsoft.com/office/powerpoint/2010/main" val="7493121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5"/>
          </p:nvPr>
        </p:nvSpPr>
        <p:spPr/>
        <p:txBody>
          <a:bodyPr/>
          <a:lstStyle/>
          <a:p>
            <a:fld id="{EEF269AC-0CD8-4F94-8E46-3CBE53FB816F}" type="slidenum">
              <a:rPr lang="en-US" smtClean="0"/>
              <a:t>15</a:t>
            </a:fld>
            <a:endParaRPr lang="en-US"/>
          </a:p>
        </p:txBody>
      </p:sp>
    </p:spTree>
    <p:extLst>
      <p:ext uri="{BB962C8B-B14F-4D97-AF65-F5344CB8AC3E}">
        <p14:creationId xmlns:p14="http://schemas.microsoft.com/office/powerpoint/2010/main" val="29528482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5"/>
          </p:nvPr>
        </p:nvSpPr>
        <p:spPr/>
        <p:txBody>
          <a:bodyPr/>
          <a:lstStyle/>
          <a:p>
            <a:fld id="{EEF269AC-0CD8-4F94-8E46-3CBE53FB816F}" type="slidenum">
              <a:rPr lang="en-US" smtClean="0"/>
              <a:t>16</a:t>
            </a:fld>
            <a:endParaRPr lang="en-US"/>
          </a:p>
        </p:txBody>
      </p:sp>
    </p:spTree>
    <p:extLst>
      <p:ext uri="{BB962C8B-B14F-4D97-AF65-F5344CB8AC3E}">
        <p14:creationId xmlns:p14="http://schemas.microsoft.com/office/powerpoint/2010/main" val="65963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hyperlink" Target="mailto:NHere@indecon.com" TargetMode="Externa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3083" name="Rectangle 11"/>
          <p:cNvSpPr>
            <a:spLocks noGrp="1" noChangeArrowheads="1"/>
          </p:cNvSpPr>
          <p:nvPr>
            <p:ph type="ctrTitle"/>
          </p:nvPr>
        </p:nvSpPr>
        <p:spPr>
          <a:xfrm>
            <a:off x="1727200" y="2057400"/>
            <a:ext cx="5791200" cy="1600200"/>
          </a:xfrm>
          <a:extLst>
            <a:ext uri="{AF507438-7753-43E0-B8FC-AC1667EBCBE1}">
              <a14:hiddenEffects xmlns:a14="http://schemas.microsoft.com/office/drawing/2010/main">
                <a:effectLst>
                  <a:outerShdw dist="35921" dir="2700000" algn="ctr" rotWithShape="0">
                    <a:schemeClr val="tx1"/>
                  </a:outerShdw>
                </a:effectLst>
              </a14:hiddenEffects>
            </a:ext>
          </a:extLst>
        </p:spPr>
        <p:txBody>
          <a:bodyPr/>
          <a:lstStyle>
            <a:lvl1pPr>
              <a:defRPr sz="2800" b="1">
                <a:solidFill>
                  <a:srgbClr val="0F235E"/>
                </a:solidFill>
              </a:defRPr>
            </a:lvl1pPr>
          </a:lstStyle>
          <a:p>
            <a:pPr lvl="0"/>
            <a:r>
              <a:rPr lang="en-US" altLang="en-US" noProof="0"/>
              <a:t>Click to edit Master title style</a:t>
            </a:r>
            <a:endParaRPr lang="en-US" altLang="en-US" noProof="0" dirty="0"/>
          </a:p>
        </p:txBody>
      </p:sp>
      <p:sp>
        <p:nvSpPr>
          <p:cNvPr id="3084" name="Rectangle 12"/>
          <p:cNvSpPr>
            <a:spLocks noGrp="1" noChangeArrowheads="1"/>
          </p:cNvSpPr>
          <p:nvPr>
            <p:ph type="subTitle" idx="1"/>
          </p:nvPr>
        </p:nvSpPr>
        <p:spPr>
          <a:xfrm>
            <a:off x="9347200" y="3886200"/>
            <a:ext cx="2438400" cy="1752600"/>
          </a:xfrm>
        </p:spPr>
        <p:txBody>
          <a:bodyPr/>
          <a:lstStyle>
            <a:lvl1pPr marL="0" indent="0">
              <a:buFontTx/>
              <a:buNone/>
              <a:defRPr sz="1000">
                <a:solidFill>
                  <a:srgbClr val="808080"/>
                </a:solidFill>
              </a:defRPr>
            </a:lvl1pPr>
          </a:lstStyle>
          <a:p>
            <a:pPr lvl="0"/>
            <a:r>
              <a:rPr lang="en-US" altLang="en-US" noProof="0"/>
              <a:t>Click to edit Master subtitle style</a:t>
            </a:r>
            <a:endParaRPr lang="en-US" altLang="en-US" noProof="0" dirty="0"/>
          </a:p>
        </p:txBody>
      </p:sp>
      <p:sp>
        <p:nvSpPr>
          <p:cNvPr id="7" name="Rectangle 30"/>
          <p:cNvSpPr>
            <a:spLocks noGrp="1" noChangeArrowheads="1"/>
          </p:cNvSpPr>
          <p:nvPr>
            <p:ph type="dt" sz="half" idx="10"/>
          </p:nvPr>
        </p:nvSpPr>
        <p:spPr bwMode="auto">
          <a:xfrm>
            <a:off x="9347200" y="5715000"/>
            <a:ext cx="2438400" cy="3048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smtClean="0">
                <a:solidFill>
                  <a:schemeClr val="bg2"/>
                </a:solidFill>
                <a:latin typeface="+mn-lt"/>
              </a:defRPr>
            </a:lvl1pPr>
          </a:lstStyle>
          <a:p>
            <a:pPr>
              <a:defRPr/>
            </a:pPr>
            <a:endParaRPr lang="en-US" altLang="en-US" dirty="0"/>
          </a:p>
        </p:txBody>
      </p:sp>
      <p:grpSp>
        <p:nvGrpSpPr>
          <p:cNvPr id="2" name="Group 1"/>
          <p:cNvGrpSpPr/>
          <p:nvPr userDrawn="1"/>
        </p:nvGrpSpPr>
        <p:grpSpPr>
          <a:xfrm>
            <a:off x="0" y="381000"/>
            <a:ext cx="12192000" cy="1319784"/>
            <a:chOff x="0" y="381000"/>
            <a:chExt cx="9144000" cy="1319784"/>
          </a:xfrm>
        </p:grpSpPr>
        <p:sp>
          <p:nvSpPr>
            <p:cNvPr id="5" name="Text Box 25"/>
            <p:cNvSpPr txBox="1">
              <a:spLocks noChangeArrowheads="1"/>
            </p:cNvSpPr>
            <p:nvPr/>
          </p:nvSpPr>
          <p:spPr bwMode="auto">
            <a:xfrm>
              <a:off x="1155700" y="381000"/>
              <a:ext cx="9779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marL="1600200" indent="-228600">
                <a:defRPr sz="2400">
                  <a:solidFill>
                    <a:schemeClr val="tx1"/>
                  </a:solidFill>
                  <a:latin typeface="Times New Roman" charset="0"/>
                </a:defRPr>
              </a:lvl4pPr>
              <a:lvl5pPr marL="2057400" indent="-22860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r>
                <a:rPr lang="en-US" altLang="en-US" sz="4000" dirty="0">
                  <a:solidFill>
                    <a:srgbClr val="0F235E"/>
                  </a:solidFill>
                  <a:latin typeface="Trebuchet MS" pitchFamily="34" charset="0"/>
                </a:rPr>
                <a:t>IEc</a:t>
              </a:r>
              <a:endParaRPr lang="en-US" altLang="en-US" sz="2400" dirty="0">
                <a:latin typeface="Times" pitchFamily="18" charset="0"/>
              </a:endParaRPr>
            </a:p>
          </p:txBody>
        </p:sp>
        <p:pic>
          <p:nvPicPr>
            <p:cNvPr id="10" name="Picture 9"/>
            <p:cNvPicPr>
              <a:picLocks noChangeAspect="1"/>
            </p:cNvPicPr>
            <p:nvPr/>
          </p:nvPicPr>
          <p:blipFill rotWithShape="1">
            <a:blip r:embed="rId2" cstate="print">
              <a:extLst>
                <a:ext uri="{28A0092B-C50C-407E-A947-70E740481C1C}">
                  <a14:useLocalDpi xmlns:a14="http://schemas.microsoft.com/office/drawing/2010/main" val="0"/>
                </a:ext>
              </a:extLst>
            </a:blip>
            <a:srcRect t="46807" b="42600"/>
            <a:stretch/>
          </p:blipFill>
          <p:spPr>
            <a:xfrm>
              <a:off x="6129495" y="1388364"/>
              <a:ext cx="3014505" cy="312420"/>
            </a:xfrm>
            <a:prstGeom prst="rect">
              <a:avLst/>
            </a:prstGeom>
          </p:spPr>
        </p:pic>
        <p:pic>
          <p:nvPicPr>
            <p:cNvPr id="12" name="Picture 2"/>
            <p:cNvPicPr>
              <a:picLocks noChangeAspect="1" noChangeArrowheads="1"/>
            </p:cNvPicPr>
            <p:nvPr userDrawn="1"/>
          </p:nvPicPr>
          <p:blipFill>
            <a:blip r:embed="rId3">
              <a:extLst>
                <a:ext uri="{BEBA8EAE-BF5A-486C-A8C5-ECC9F3942E4B}">
                  <a14:imgProps xmlns:a14="http://schemas.microsoft.com/office/drawing/2010/main">
                    <a14:imgLayer r:embed="rId4">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0" y="1260856"/>
              <a:ext cx="7893583" cy="263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11" name="Freeform 10"/>
          <p:cNvSpPr/>
          <p:nvPr userDrawn="1"/>
        </p:nvSpPr>
        <p:spPr bwMode="auto">
          <a:xfrm rot="20728860">
            <a:off x="7793805" y="104853"/>
            <a:ext cx="2539259" cy="6620133"/>
          </a:xfrm>
          <a:custGeom>
            <a:avLst/>
            <a:gdLst>
              <a:gd name="connsiteX0" fmla="*/ 3285460 w 3285460"/>
              <a:gd name="connsiteY0" fmla="*/ 0 h 2817627"/>
              <a:gd name="connsiteX1" fmla="*/ 0 w 3285460"/>
              <a:gd name="connsiteY1" fmla="*/ 2817627 h 2817627"/>
            </a:gdLst>
            <a:ahLst/>
            <a:cxnLst>
              <a:cxn ang="0">
                <a:pos x="connsiteX0" y="connsiteY0"/>
              </a:cxn>
              <a:cxn ang="0">
                <a:pos x="connsiteX1" y="connsiteY1"/>
              </a:cxn>
            </a:cxnLst>
            <a:rect l="l" t="t" r="r" b="b"/>
            <a:pathLst>
              <a:path w="3285460" h="2817627">
                <a:moveTo>
                  <a:pt x="3285460" y="0"/>
                </a:moveTo>
                <a:cubicBezTo>
                  <a:pt x="1695892" y="728330"/>
                  <a:pt x="106325" y="1456660"/>
                  <a:pt x="0" y="2817627"/>
                </a:cubicBezTo>
              </a:path>
            </a:pathLst>
          </a:custGeom>
          <a:noFill/>
          <a:ln w="9525" cap="flat" cmpd="sng" algn="ctr">
            <a:solidFill>
              <a:srgbClr val="004C54"/>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Times New Roman" charset="0"/>
            </a:endParaRPr>
          </a:p>
        </p:txBody>
      </p:sp>
    </p:spTree>
    <p:extLst>
      <p:ext uri="{BB962C8B-B14F-4D97-AF65-F5344CB8AC3E}">
        <p14:creationId xmlns:p14="http://schemas.microsoft.com/office/powerpoint/2010/main" val="18890767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Rectangle 16"/>
          <p:cNvSpPr>
            <a:spLocks noGrp="1" noChangeArrowheads="1"/>
          </p:cNvSpPr>
          <p:nvPr>
            <p:ph type="sldNum" sz="quarter" idx="10"/>
          </p:nvPr>
        </p:nvSpPr>
        <p:spPr>
          <a:ln/>
        </p:spPr>
        <p:txBody>
          <a:bodyPr/>
          <a:lstStyle>
            <a:lvl1pPr>
              <a:defRPr/>
            </a:lvl1pPr>
          </a:lstStyle>
          <a:p>
            <a:pPr>
              <a:defRPr/>
            </a:pPr>
            <a:fld id="{76EB9E19-BEE4-47C8-A877-4D5D02EC2D1B}" type="slidenum">
              <a:rPr lang="en-US" altLang="en-US"/>
              <a:pPr>
                <a:defRPr/>
              </a:pPr>
              <a:t>‹#›</a:t>
            </a:fld>
            <a:endParaRPr lang="en-US" altLang="en-US" dirty="0"/>
          </a:p>
        </p:txBody>
      </p:sp>
    </p:spTree>
    <p:extLst>
      <p:ext uri="{BB962C8B-B14F-4D97-AF65-F5344CB8AC3E}">
        <p14:creationId xmlns:p14="http://schemas.microsoft.com/office/powerpoint/2010/main" val="9146587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6"/>
          <p:cNvSpPr>
            <a:spLocks noGrp="1" noChangeArrowheads="1"/>
          </p:cNvSpPr>
          <p:nvPr>
            <p:ph type="sldNum" sz="quarter" idx="10"/>
          </p:nvPr>
        </p:nvSpPr>
        <p:spPr>
          <a:ln/>
        </p:spPr>
        <p:txBody>
          <a:bodyPr/>
          <a:lstStyle>
            <a:lvl1pPr>
              <a:defRPr/>
            </a:lvl1pPr>
          </a:lstStyle>
          <a:p>
            <a:pPr>
              <a:defRPr/>
            </a:pPr>
            <a:fld id="{0A7492BD-F01D-4793-A355-097215F51743}" type="slidenum">
              <a:rPr lang="en-US" altLang="en-US"/>
              <a:pPr>
                <a:defRPr/>
              </a:pPr>
              <a:t>‹#›</a:t>
            </a:fld>
            <a:endParaRPr lang="en-US" altLang="en-US" dirty="0"/>
          </a:p>
        </p:txBody>
      </p:sp>
      <p:sp>
        <p:nvSpPr>
          <p:cNvPr id="5" name="Title 1">
            <a:extLst>
              <a:ext uri="{FF2B5EF4-FFF2-40B4-BE49-F238E27FC236}">
                <a16:creationId xmlns:a16="http://schemas.microsoft.com/office/drawing/2014/main" id="{B2D238E5-85F1-4413-8D54-2F4435E7F574}"/>
              </a:ext>
            </a:extLst>
          </p:cNvPr>
          <p:cNvSpPr txBox="1">
            <a:spLocks/>
          </p:cNvSpPr>
          <p:nvPr userDrawn="1"/>
        </p:nvSpPr>
        <p:spPr bwMode="auto">
          <a:xfrm>
            <a:off x="914400" y="268857"/>
            <a:ext cx="10668000" cy="609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kumimoji="1" sz="2800">
                <a:solidFill>
                  <a:schemeClr val="bg1"/>
                </a:solidFill>
                <a:latin typeface="+mj-lt"/>
                <a:ea typeface="+mj-ea"/>
                <a:cs typeface="+mj-cs"/>
              </a:defRPr>
            </a:lvl1pPr>
            <a:lvl2pPr algn="l" rtl="0" eaLnBrk="1" fontAlgn="base" hangingPunct="1">
              <a:spcBef>
                <a:spcPct val="0"/>
              </a:spcBef>
              <a:spcAft>
                <a:spcPct val="0"/>
              </a:spcAft>
              <a:defRPr kumimoji="1" sz="2200">
                <a:solidFill>
                  <a:schemeClr val="bg1"/>
                </a:solidFill>
                <a:latin typeface="Trebuchet MS" pitchFamily="34" charset="0"/>
              </a:defRPr>
            </a:lvl2pPr>
            <a:lvl3pPr algn="l" rtl="0" eaLnBrk="1" fontAlgn="base" hangingPunct="1">
              <a:spcBef>
                <a:spcPct val="0"/>
              </a:spcBef>
              <a:spcAft>
                <a:spcPct val="0"/>
              </a:spcAft>
              <a:defRPr kumimoji="1" sz="2200">
                <a:solidFill>
                  <a:schemeClr val="bg1"/>
                </a:solidFill>
                <a:latin typeface="Trebuchet MS" pitchFamily="34" charset="0"/>
              </a:defRPr>
            </a:lvl3pPr>
            <a:lvl4pPr algn="l" rtl="0" eaLnBrk="1" fontAlgn="base" hangingPunct="1">
              <a:spcBef>
                <a:spcPct val="0"/>
              </a:spcBef>
              <a:spcAft>
                <a:spcPct val="0"/>
              </a:spcAft>
              <a:defRPr kumimoji="1" sz="2200">
                <a:solidFill>
                  <a:schemeClr val="bg1"/>
                </a:solidFill>
                <a:latin typeface="Trebuchet MS" pitchFamily="34" charset="0"/>
              </a:defRPr>
            </a:lvl4pPr>
            <a:lvl5pPr algn="l" rtl="0" eaLnBrk="1" fontAlgn="base" hangingPunct="1">
              <a:spcBef>
                <a:spcPct val="0"/>
              </a:spcBef>
              <a:spcAft>
                <a:spcPct val="0"/>
              </a:spcAft>
              <a:defRPr kumimoji="1" sz="2200">
                <a:solidFill>
                  <a:schemeClr val="bg1"/>
                </a:solidFill>
                <a:latin typeface="Trebuchet MS" pitchFamily="34" charset="0"/>
              </a:defRPr>
            </a:lvl5pPr>
            <a:lvl6pPr marL="457200" algn="l" rtl="0" eaLnBrk="1" fontAlgn="base" hangingPunct="1">
              <a:spcBef>
                <a:spcPct val="0"/>
              </a:spcBef>
              <a:spcAft>
                <a:spcPct val="0"/>
              </a:spcAft>
              <a:defRPr kumimoji="1" sz="2200">
                <a:solidFill>
                  <a:schemeClr val="bg1"/>
                </a:solidFill>
                <a:latin typeface="Trebuchet MS" pitchFamily="34" charset="0"/>
              </a:defRPr>
            </a:lvl6pPr>
            <a:lvl7pPr marL="914400" algn="l" rtl="0" eaLnBrk="1" fontAlgn="base" hangingPunct="1">
              <a:spcBef>
                <a:spcPct val="0"/>
              </a:spcBef>
              <a:spcAft>
                <a:spcPct val="0"/>
              </a:spcAft>
              <a:defRPr kumimoji="1" sz="2200">
                <a:solidFill>
                  <a:schemeClr val="bg1"/>
                </a:solidFill>
                <a:latin typeface="Trebuchet MS" pitchFamily="34" charset="0"/>
              </a:defRPr>
            </a:lvl7pPr>
            <a:lvl8pPr marL="1371600" algn="l" rtl="0" eaLnBrk="1" fontAlgn="base" hangingPunct="1">
              <a:spcBef>
                <a:spcPct val="0"/>
              </a:spcBef>
              <a:spcAft>
                <a:spcPct val="0"/>
              </a:spcAft>
              <a:defRPr kumimoji="1" sz="2200">
                <a:solidFill>
                  <a:schemeClr val="bg1"/>
                </a:solidFill>
                <a:latin typeface="Trebuchet MS" pitchFamily="34" charset="0"/>
              </a:defRPr>
            </a:lvl8pPr>
            <a:lvl9pPr marL="1828800" algn="l" rtl="0" eaLnBrk="1" fontAlgn="base" hangingPunct="1">
              <a:spcBef>
                <a:spcPct val="0"/>
              </a:spcBef>
              <a:spcAft>
                <a:spcPct val="0"/>
              </a:spcAft>
              <a:defRPr kumimoji="1" sz="2200">
                <a:solidFill>
                  <a:schemeClr val="bg1"/>
                </a:solidFill>
                <a:latin typeface="Trebuchet MS" pitchFamily="34" charset="0"/>
              </a:defRPr>
            </a:lvl9pPr>
          </a:lstStyle>
          <a:p>
            <a:pPr defTabSz="914400"/>
            <a:r>
              <a:rPr lang="en-US" sz="2800" kern="0"/>
              <a:t>Click to edit Master title style</a:t>
            </a:r>
          </a:p>
        </p:txBody>
      </p:sp>
    </p:spTree>
    <p:extLst>
      <p:ext uri="{BB962C8B-B14F-4D97-AF65-F5344CB8AC3E}">
        <p14:creationId xmlns:p14="http://schemas.microsoft.com/office/powerpoint/2010/main" val="9348985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133600" y="1371600"/>
            <a:ext cx="4622800" cy="4114800"/>
          </a:xfrm>
        </p:spPr>
        <p:txBody>
          <a:bodyPr/>
          <a:lstStyle>
            <a:lvl1pPr>
              <a:buClr>
                <a:srgbClr val="003366"/>
              </a:buClr>
              <a:defRPr sz="2400"/>
            </a:lvl1pPr>
            <a:lvl2pPr>
              <a:buClr>
                <a:srgbClr val="660033"/>
              </a:buClr>
              <a:defRPr sz="2000"/>
            </a:lvl2pPr>
            <a:lvl3pPr>
              <a:buClr>
                <a:srgbClr val="42688F"/>
              </a:buClr>
              <a:defRPr sz="1800"/>
            </a:lvl3pPr>
            <a:lvl4pPr>
              <a:buClr>
                <a:srgbClr val="0F235E"/>
              </a:buClr>
              <a:defRPr sz="16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959600" y="1371600"/>
            <a:ext cx="4622800" cy="4114800"/>
          </a:xfrm>
        </p:spPr>
        <p:txBody>
          <a:bodyPr/>
          <a:lstStyle>
            <a:lvl1pPr>
              <a:defRPr sz="2400"/>
            </a:lvl1pPr>
            <a:lvl2pPr>
              <a:defRPr sz="2000"/>
            </a:lvl2pPr>
            <a:lvl3pPr>
              <a:defRPr sz="1800"/>
            </a:lvl3pPr>
            <a:lvl4pPr>
              <a:defRPr sz="16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Rectangle 16"/>
          <p:cNvSpPr>
            <a:spLocks noGrp="1" noChangeArrowheads="1"/>
          </p:cNvSpPr>
          <p:nvPr>
            <p:ph type="sldNum" sz="quarter" idx="10"/>
          </p:nvPr>
        </p:nvSpPr>
        <p:spPr>
          <a:ln/>
        </p:spPr>
        <p:txBody>
          <a:bodyPr/>
          <a:lstStyle>
            <a:lvl1pPr>
              <a:defRPr/>
            </a:lvl1pPr>
          </a:lstStyle>
          <a:p>
            <a:pPr>
              <a:defRPr/>
            </a:pPr>
            <a:fld id="{114C133E-5F71-41B0-966F-C6CC7AAA3DAE}" type="slidenum">
              <a:rPr lang="en-US" altLang="en-US"/>
              <a:pPr>
                <a:defRPr/>
              </a:pPr>
              <a:t>‹#›</a:t>
            </a:fld>
            <a:endParaRPr lang="en-US" altLang="en-US" dirty="0"/>
          </a:p>
        </p:txBody>
      </p:sp>
    </p:spTree>
    <p:extLst>
      <p:ext uri="{BB962C8B-B14F-4D97-AF65-F5344CB8AC3E}">
        <p14:creationId xmlns:p14="http://schemas.microsoft.com/office/powerpoint/2010/main" val="6486120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639762"/>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6"/>
          <p:cNvSpPr>
            <a:spLocks noGrp="1" noChangeArrowheads="1"/>
          </p:cNvSpPr>
          <p:nvPr>
            <p:ph type="sldNum" sz="quarter" idx="10"/>
          </p:nvPr>
        </p:nvSpPr>
        <p:spPr>
          <a:ln/>
        </p:spPr>
        <p:txBody>
          <a:bodyPr/>
          <a:lstStyle>
            <a:lvl1pPr>
              <a:defRPr/>
            </a:lvl1pPr>
          </a:lstStyle>
          <a:p>
            <a:pPr>
              <a:defRPr/>
            </a:pPr>
            <a:fld id="{6D18C09A-8756-40CF-8210-8F1F324EF842}" type="slidenum">
              <a:rPr lang="en-US" altLang="en-US"/>
              <a:pPr>
                <a:defRPr/>
              </a:pPr>
              <a:t>‹#›</a:t>
            </a:fld>
            <a:endParaRPr lang="en-US" altLang="en-US" dirty="0"/>
          </a:p>
        </p:txBody>
      </p:sp>
    </p:spTree>
    <p:extLst>
      <p:ext uri="{BB962C8B-B14F-4D97-AF65-F5344CB8AC3E}">
        <p14:creationId xmlns:p14="http://schemas.microsoft.com/office/powerpoint/2010/main" val="38764303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Rectangle 16"/>
          <p:cNvSpPr>
            <a:spLocks noGrp="1" noChangeArrowheads="1"/>
          </p:cNvSpPr>
          <p:nvPr>
            <p:ph type="sldNum" sz="quarter" idx="10"/>
          </p:nvPr>
        </p:nvSpPr>
        <p:spPr>
          <a:ln/>
        </p:spPr>
        <p:txBody>
          <a:bodyPr/>
          <a:lstStyle>
            <a:lvl1pPr>
              <a:defRPr/>
            </a:lvl1pPr>
          </a:lstStyle>
          <a:p>
            <a:pPr>
              <a:defRPr/>
            </a:pPr>
            <a:fld id="{BD2F6561-BD15-4EC4-AA78-CE044958E716}" type="slidenum">
              <a:rPr lang="en-US" altLang="en-US"/>
              <a:pPr>
                <a:defRPr/>
              </a:pPr>
              <a:t>‹#›</a:t>
            </a:fld>
            <a:endParaRPr lang="en-US" altLang="en-US" dirty="0"/>
          </a:p>
        </p:txBody>
      </p:sp>
    </p:spTree>
    <p:extLst>
      <p:ext uri="{BB962C8B-B14F-4D97-AF65-F5344CB8AC3E}">
        <p14:creationId xmlns:p14="http://schemas.microsoft.com/office/powerpoint/2010/main" val="33507191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Rectangle 16"/>
          <p:cNvSpPr>
            <a:spLocks noGrp="1" noChangeArrowheads="1"/>
          </p:cNvSpPr>
          <p:nvPr>
            <p:ph type="sldNum" sz="quarter" idx="10"/>
          </p:nvPr>
        </p:nvSpPr>
        <p:spPr>
          <a:ln/>
        </p:spPr>
        <p:txBody>
          <a:bodyPr/>
          <a:lstStyle>
            <a:lvl1pPr>
              <a:defRPr/>
            </a:lvl1pPr>
          </a:lstStyle>
          <a:p>
            <a:pPr>
              <a:defRPr/>
            </a:pPr>
            <a:fld id="{7887FB92-3E0C-42B5-A518-C73D5A34716C}" type="slidenum">
              <a:rPr lang="en-US" altLang="en-US"/>
              <a:pPr>
                <a:defRPr/>
              </a:pPr>
              <a:t>‹#›</a:t>
            </a:fld>
            <a:endParaRPr lang="en-US" altLang="en-US" dirty="0"/>
          </a:p>
        </p:txBody>
      </p:sp>
      <p:sp>
        <p:nvSpPr>
          <p:cNvPr id="3" name="Title 1"/>
          <p:cNvSpPr>
            <a:spLocks noGrp="1"/>
          </p:cNvSpPr>
          <p:nvPr>
            <p:ph type="title"/>
          </p:nvPr>
        </p:nvSpPr>
        <p:spPr>
          <a:xfrm>
            <a:off x="914400" y="268857"/>
            <a:ext cx="10668000" cy="609600"/>
          </a:xfrm>
        </p:spPr>
        <p:txBody>
          <a:bodyPr/>
          <a:lstStyle/>
          <a:p>
            <a:r>
              <a:rPr lang="en-US"/>
              <a:t>Click to edit Master title style</a:t>
            </a:r>
            <a:endParaRPr lang="en-US" dirty="0"/>
          </a:p>
        </p:txBody>
      </p:sp>
    </p:spTree>
    <p:extLst>
      <p:ext uri="{BB962C8B-B14F-4D97-AF65-F5344CB8AC3E}">
        <p14:creationId xmlns:p14="http://schemas.microsoft.com/office/powerpoint/2010/main" val="15892032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18620"/>
            <a:ext cx="5181600" cy="641350"/>
          </a:xfrm>
        </p:spPr>
        <p:txBody>
          <a:bodyPr anchor="b"/>
          <a:lstStyle>
            <a:lvl1pPr algn="l">
              <a:defRPr sz="2000" b="1"/>
            </a:lvl1pPr>
          </a:lstStyle>
          <a:p>
            <a:r>
              <a:rPr lang="en-US"/>
              <a:t>Click to edit Master title style</a:t>
            </a:r>
            <a:endParaRPr lang="en-US" dirty="0"/>
          </a:p>
        </p:txBody>
      </p:sp>
      <p:sp>
        <p:nvSpPr>
          <p:cNvPr id="4" name="Text Placeholder 3"/>
          <p:cNvSpPr>
            <a:spLocks noGrp="1"/>
          </p:cNvSpPr>
          <p:nvPr>
            <p:ph type="body" sz="half" idx="2" hasCustomPrompt="1"/>
          </p:nvPr>
        </p:nvSpPr>
        <p:spPr>
          <a:xfrm>
            <a:off x="609600" y="1435101"/>
            <a:ext cx="5080000" cy="4691063"/>
          </a:xfrm>
        </p:spPr>
        <p:txBody>
          <a:bodyPr/>
          <a:lstStyle>
            <a:lvl1pPr marL="0" indent="0">
              <a:buNone/>
              <a:defRPr sz="1400"/>
            </a:lvl1pPr>
            <a:lvl2pPr marL="860425" marR="0" indent="-412750" algn="l" defTabSz="914400" rtl="0" eaLnBrk="1" fontAlgn="base" latinLnBrk="0" hangingPunct="1">
              <a:lnSpc>
                <a:spcPct val="100000"/>
              </a:lnSpc>
              <a:spcBef>
                <a:spcPts val="0"/>
              </a:spcBef>
              <a:spcAft>
                <a:spcPts val="600"/>
              </a:spcAft>
              <a:buClr>
                <a:srgbClr val="660033"/>
              </a:buClr>
              <a:buSzPct val="100000"/>
              <a:buFontTx/>
              <a:buChar char="•"/>
              <a:tabLst/>
              <a:defRPr sz="1200"/>
            </a:lvl2pPr>
            <a:lvl3pPr marL="1317625" marR="0" indent="-404813" algn="l" defTabSz="914400" rtl="0" eaLnBrk="1" fontAlgn="base" latinLnBrk="0" hangingPunct="1">
              <a:lnSpc>
                <a:spcPct val="100000"/>
              </a:lnSpc>
              <a:spcBef>
                <a:spcPts val="0"/>
              </a:spcBef>
              <a:spcAft>
                <a:spcPts val="600"/>
              </a:spcAft>
              <a:buClr>
                <a:srgbClr val="42688F"/>
              </a:buClr>
              <a:buSzPct val="100000"/>
              <a:buFontTx/>
              <a:buChar char="•"/>
              <a:tabLst/>
              <a:defRPr sz="1000"/>
            </a:lvl3pPr>
            <a:lvl4pPr marL="1719263" marR="0" indent="-401638" algn="l" defTabSz="914400" rtl="0" eaLnBrk="1" fontAlgn="base" latinLnBrk="0" hangingPunct="1">
              <a:lnSpc>
                <a:spcPct val="100000"/>
              </a:lnSpc>
              <a:spcBef>
                <a:spcPts val="0"/>
              </a:spcBef>
              <a:spcAft>
                <a:spcPts val="600"/>
              </a:spcAft>
              <a:buClr>
                <a:srgbClr val="0F235E"/>
              </a:buClr>
              <a:buSzPct val="100000"/>
              <a:buFontTx/>
              <a:buChar char="•"/>
              <a:tabLst/>
              <a:defRPr sz="900"/>
            </a:lvl4pPr>
            <a:lvl5pPr marL="2176463" marR="0" indent="-347663" algn="l" defTabSz="914400" rtl="0" eaLnBrk="1" fontAlgn="base" latinLnBrk="0" hangingPunct="1">
              <a:lnSpc>
                <a:spcPct val="100000"/>
              </a:lnSpc>
              <a:spcBef>
                <a:spcPts val="0"/>
              </a:spcBef>
              <a:spcAft>
                <a:spcPts val="600"/>
              </a:spcAft>
              <a:buClr>
                <a:srgbClr val="008080"/>
              </a:buClr>
              <a:buSzTx/>
              <a:buFont typeface="Arial" panose="020B0604020202020204" pitchFamily="34" charset="0"/>
              <a:buChar char="»"/>
              <a:tabLst/>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860425" marR="0" lvl="1" indent="-412750" algn="l" defTabSz="914400" rtl="0" eaLnBrk="1" fontAlgn="base" latinLnBrk="0" hangingPunct="1">
              <a:lnSpc>
                <a:spcPct val="100000"/>
              </a:lnSpc>
              <a:spcBef>
                <a:spcPts val="0"/>
              </a:spcBef>
              <a:spcAft>
                <a:spcPts val="600"/>
              </a:spcAft>
              <a:buClr>
                <a:srgbClr val="660033"/>
              </a:buClr>
              <a:buSzPct val="100000"/>
              <a:buFontTx/>
              <a:buChar char="•"/>
              <a:tabLst/>
              <a:defRPr/>
            </a:pPr>
            <a:r>
              <a:rPr kumimoji="1" lang="en-US" sz="2000" b="0" i="0" u="none" strike="noStrike" kern="0" cap="none" spc="0" normalizeH="0" baseline="0" noProof="0" dirty="0">
                <a:ln>
                  <a:noFill/>
                </a:ln>
                <a:solidFill>
                  <a:srgbClr val="3D3D3D"/>
                </a:solidFill>
                <a:effectLst/>
                <a:uLnTx/>
                <a:uFillTx/>
                <a:latin typeface="+mn-lt"/>
              </a:rPr>
              <a:t>Second level</a:t>
            </a:r>
          </a:p>
          <a:p>
            <a:pPr marL="1317625" marR="0" lvl="2" indent="-404813" algn="l" defTabSz="914400" rtl="0" eaLnBrk="1" fontAlgn="base" latinLnBrk="0" hangingPunct="1">
              <a:lnSpc>
                <a:spcPct val="100000"/>
              </a:lnSpc>
              <a:spcBef>
                <a:spcPts val="0"/>
              </a:spcBef>
              <a:spcAft>
                <a:spcPts val="600"/>
              </a:spcAft>
              <a:buClr>
                <a:srgbClr val="42688F"/>
              </a:buClr>
              <a:buSzPct val="100000"/>
              <a:buFontTx/>
              <a:buChar char="•"/>
              <a:tabLst/>
              <a:defRPr/>
            </a:pPr>
            <a:r>
              <a:rPr kumimoji="1" lang="en-US" sz="1800" b="0" i="0" u="none" strike="noStrike" kern="0" cap="none" spc="0" normalizeH="0" baseline="0" noProof="0" dirty="0">
                <a:ln>
                  <a:noFill/>
                </a:ln>
                <a:solidFill>
                  <a:srgbClr val="3D3D3D"/>
                </a:solidFill>
                <a:effectLst/>
                <a:uLnTx/>
                <a:uFillTx/>
                <a:latin typeface="+mn-lt"/>
              </a:rPr>
              <a:t>Third level</a:t>
            </a:r>
          </a:p>
          <a:p>
            <a:pPr marL="1719263" marR="0" lvl="3" indent="-401638" algn="l" defTabSz="914400" rtl="0" eaLnBrk="1" fontAlgn="base" latinLnBrk="0" hangingPunct="1">
              <a:lnSpc>
                <a:spcPct val="100000"/>
              </a:lnSpc>
              <a:spcBef>
                <a:spcPts val="0"/>
              </a:spcBef>
              <a:spcAft>
                <a:spcPts val="600"/>
              </a:spcAft>
              <a:buClr>
                <a:srgbClr val="0F235E"/>
              </a:buClr>
              <a:buSzPct val="100000"/>
              <a:buFontTx/>
              <a:buChar char="•"/>
              <a:tabLst/>
              <a:defRPr/>
            </a:pPr>
            <a:r>
              <a:rPr kumimoji="1" lang="en-US" sz="1600" b="0" i="0" u="none" strike="noStrike" kern="0" cap="none" spc="0" normalizeH="0" baseline="0" noProof="0" dirty="0">
                <a:ln>
                  <a:noFill/>
                </a:ln>
                <a:solidFill>
                  <a:srgbClr val="3D3D3D"/>
                </a:solidFill>
                <a:effectLst/>
                <a:uLnTx/>
                <a:uFillTx/>
                <a:latin typeface="+mn-lt"/>
              </a:rPr>
              <a:t>Fourth level</a:t>
            </a:r>
          </a:p>
          <a:p>
            <a:pPr marL="2176463" marR="0" lvl="4" indent="-347663" algn="l" defTabSz="914400" rtl="0" eaLnBrk="1" fontAlgn="base" latinLnBrk="0" hangingPunct="1">
              <a:lnSpc>
                <a:spcPct val="100000"/>
              </a:lnSpc>
              <a:spcBef>
                <a:spcPts val="0"/>
              </a:spcBef>
              <a:spcAft>
                <a:spcPts val="600"/>
              </a:spcAft>
              <a:buClr>
                <a:srgbClr val="008080"/>
              </a:buClr>
              <a:buSzTx/>
              <a:buFont typeface="Arial" panose="020B0604020202020204" pitchFamily="34" charset="0"/>
              <a:buChar char="»"/>
              <a:tabLst/>
              <a:defRPr/>
            </a:pPr>
            <a:r>
              <a:rPr kumimoji="1" lang="en-US" sz="1400" b="0" i="0" u="none" strike="noStrike" kern="0" cap="none" spc="0" normalizeH="0" baseline="0" noProof="0" dirty="0">
                <a:ln>
                  <a:noFill/>
                </a:ln>
                <a:solidFill>
                  <a:srgbClr val="3D3D3D"/>
                </a:solidFill>
                <a:effectLst/>
                <a:uLnTx/>
                <a:uFillTx/>
                <a:latin typeface="+mn-lt"/>
              </a:rPr>
              <a:t>Fifth level</a:t>
            </a:r>
          </a:p>
          <a:p>
            <a:pPr lvl="0"/>
            <a:endParaRPr lang="en-US" dirty="0"/>
          </a:p>
        </p:txBody>
      </p:sp>
      <p:sp>
        <p:nvSpPr>
          <p:cNvPr id="5" name="Rectangle 16"/>
          <p:cNvSpPr>
            <a:spLocks noGrp="1" noChangeArrowheads="1"/>
          </p:cNvSpPr>
          <p:nvPr>
            <p:ph type="sldNum" sz="quarter" idx="10"/>
          </p:nvPr>
        </p:nvSpPr>
        <p:spPr>
          <a:ln/>
        </p:spPr>
        <p:txBody>
          <a:bodyPr/>
          <a:lstStyle>
            <a:lvl1pPr>
              <a:defRPr/>
            </a:lvl1pPr>
          </a:lstStyle>
          <a:p>
            <a:pPr>
              <a:defRPr/>
            </a:pPr>
            <a:fld id="{17A17CEB-38FB-4C29-9228-4CDAA61D938C}" type="slidenum">
              <a:rPr lang="en-US" altLang="en-US"/>
              <a:pPr>
                <a:defRPr/>
              </a:pPr>
              <a:t>‹#›</a:t>
            </a:fld>
            <a:endParaRPr lang="en-US" altLang="en-US" dirty="0"/>
          </a:p>
        </p:txBody>
      </p:sp>
      <p:sp>
        <p:nvSpPr>
          <p:cNvPr id="6" name="Title 1"/>
          <p:cNvSpPr txBox="1">
            <a:spLocks/>
          </p:cNvSpPr>
          <p:nvPr userDrawn="1"/>
        </p:nvSpPr>
        <p:spPr bwMode="auto">
          <a:xfrm>
            <a:off x="6705600" y="228600"/>
            <a:ext cx="4978400" cy="641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b" anchorCtr="0" compatLnSpc="1">
            <a:prstTxWarp prst="textNoShape">
              <a:avLst/>
            </a:prstTxWarp>
          </a:bodyPr>
          <a:lstStyle>
            <a:lvl1pPr algn="l" rtl="0" eaLnBrk="1" fontAlgn="base" hangingPunct="1">
              <a:spcBef>
                <a:spcPct val="0"/>
              </a:spcBef>
              <a:spcAft>
                <a:spcPct val="0"/>
              </a:spcAft>
              <a:defRPr kumimoji="1" sz="2000" b="1">
                <a:solidFill>
                  <a:schemeClr val="bg1"/>
                </a:solidFill>
                <a:latin typeface="+mj-lt"/>
                <a:ea typeface="+mj-ea"/>
                <a:cs typeface="+mj-cs"/>
              </a:defRPr>
            </a:lvl1pPr>
            <a:lvl2pPr algn="l" rtl="0" eaLnBrk="1" fontAlgn="base" hangingPunct="1">
              <a:spcBef>
                <a:spcPct val="0"/>
              </a:spcBef>
              <a:spcAft>
                <a:spcPct val="0"/>
              </a:spcAft>
              <a:defRPr kumimoji="1" sz="2200">
                <a:solidFill>
                  <a:schemeClr val="bg1"/>
                </a:solidFill>
                <a:latin typeface="Trebuchet MS" pitchFamily="34" charset="0"/>
              </a:defRPr>
            </a:lvl2pPr>
            <a:lvl3pPr algn="l" rtl="0" eaLnBrk="1" fontAlgn="base" hangingPunct="1">
              <a:spcBef>
                <a:spcPct val="0"/>
              </a:spcBef>
              <a:spcAft>
                <a:spcPct val="0"/>
              </a:spcAft>
              <a:defRPr kumimoji="1" sz="2200">
                <a:solidFill>
                  <a:schemeClr val="bg1"/>
                </a:solidFill>
                <a:latin typeface="Trebuchet MS" pitchFamily="34" charset="0"/>
              </a:defRPr>
            </a:lvl3pPr>
            <a:lvl4pPr algn="l" rtl="0" eaLnBrk="1" fontAlgn="base" hangingPunct="1">
              <a:spcBef>
                <a:spcPct val="0"/>
              </a:spcBef>
              <a:spcAft>
                <a:spcPct val="0"/>
              </a:spcAft>
              <a:defRPr kumimoji="1" sz="2200">
                <a:solidFill>
                  <a:schemeClr val="bg1"/>
                </a:solidFill>
                <a:latin typeface="Trebuchet MS" pitchFamily="34" charset="0"/>
              </a:defRPr>
            </a:lvl4pPr>
            <a:lvl5pPr algn="l" rtl="0" eaLnBrk="1" fontAlgn="base" hangingPunct="1">
              <a:spcBef>
                <a:spcPct val="0"/>
              </a:spcBef>
              <a:spcAft>
                <a:spcPct val="0"/>
              </a:spcAft>
              <a:defRPr kumimoji="1" sz="2200">
                <a:solidFill>
                  <a:schemeClr val="bg1"/>
                </a:solidFill>
                <a:latin typeface="Trebuchet MS" pitchFamily="34" charset="0"/>
              </a:defRPr>
            </a:lvl5pPr>
            <a:lvl6pPr marL="457200" algn="l" rtl="0" eaLnBrk="1" fontAlgn="base" hangingPunct="1">
              <a:spcBef>
                <a:spcPct val="0"/>
              </a:spcBef>
              <a:spcAft>
                <a:spcPct val="0"/>
              </a:spcAft>
              <a:defRPr kumimoji="1" sz="2200">
                <a:solidFill>
                  <a:schemeClr val="bg1"/>
                </a:solidFill>
                <a:latin typeface="Trebuchet MS" pitchFamily="34" charset="0"/>
              </a:defRPr>
            </a:lvl6pPr>
            <a:lvl7pPr marL="914400" algn="l" rtl="0" eaLnBrk="1" fontAlgn="base" hangingPunct="1">
              <a:spcBef>
                <a:spcPct val="0"/>
              </a:spcBef>
              <a:spcAft>
                <a:spcPct val="0"/>
              </a:spcAft>
              <a:defRPr kumimoji="1" sz="2200">
                <a:solidFill>
                  <a:schemeClr val="bg1"/>
                </a:solidFill>
                <a:latin typeface="Trebuchet MS" pitchFamily="34" charset="0"/>
              </a:defRPr>
            </a:lvl7pPr>
            <a:lvl8pPr marL="1371600" algn="l" rtl="0" eaLnBrk="1" fontAlgn="base" hangingPunct="1">
              <a:spcBef>
                <a:spcPct val="0"/>
              </a:spcBef>
              <a:spcAft>
                <a:spcPct val="0"/>
              </a:spcAft>
              <a:defRPr kumimoji="1" sz="2200">
                <a:solidFill>
                  <a:schemeClr val="bg1"/>
                </a:solidFill>
                <a:latin typeface="Trebuchet MS" pitchFamily="34" charset="0"/>
              </a:defRPr>
            </a:lvl8pPr>
            <a:lvl9pPr marL="1828800" algn="l" rtl="0" eaLnBrk="1" fontAlgn="base" hangingPunct="1">
              <a:spcBef>
                <a:spcPct val="0"/>
              </a:spcBef>
              <a:spcAft>
                <a:spcPct val="0"/>
              </a:spcAft>
              <a:defRPr kumimoji="1" sz="2200">
                <a:solidFill>
                  <a:schemeClr val="bg1"/>
                </a:solidFill>
                <a:latin typeface="Trebuchet MS" pitchFamily="34" charset="0"/>
              </a:defRPr>
            </a:lvl9pPr>
          </a:lstStyle>
          <a:p>
            <a:r>
              <a:rPr lang="en-US" sz="2000" kern="0" dirty="0"/>
              <a:t>Click to edit Master title style</a:t>
            </a:r>
          </a:p>
        </p:txBody>
      </p:sp>
      <p:sp>
        <p:nvSpPr>
          <p:cNvPr id="7" name="Text Placeholder 3"/>
          <p:cNvSpPr>
            <a:spLocks noGrp="1"/>
          </p:cNvSpPr>
          <p:nvPr>
            <p:ph type="body" sz="half" idx="11" hasCustomPrompt="1"/>
          </p:nvPr>
        </p:nvSpPr>
        <p:spPr>
          <a:xfrm>
            <a:off x="6705600" y="1447801"/>
            <a:ext cx="4978400" cy="4691063"/>
          </a:xfrm>
        </p:spPr>
        <p:txBody>
          <a:bodyPr/>
          <a:lstStyle>
            <a:lvl1pPr marL="0" indent="0">
              <a:buNone/>
              <a:defRPr sz="1400"/>
            </a:lvl1pPr>
            <a:lvl2pPr marL="860425" marR="0" indent="-412750" algn="l" defTabSz="914400" rtl="0" eaLnBrk="1" fontAlgn="base" latinLnBrk="0" hangingPunct="1">
              <a:lnSpc>
                <a:spcPct val="100000"/>
              </a:lnSpc>
              <a:spcBef>
                <a:spcPts val="0"/>
              </a:spcBef>
              <a:spcAft>
                <a:spcPts val="600"/>
              </a:spcAft>
              <a:buClr>
                <a:srgbClr val="660033"/>
              </a:buClr>
              <a:buSzPct val="100000"/>
              <a:buFontTx/>
              <a:buChar char="•"/>
              <a:tabLst/>
              <a:defRPr sz="1200"/>
            </a:lvl2pPr>
            <a:lvl3pPr marL="1317625" marR="0" indent="-404813" algn="l" defTabSz="914400" rtl="0" eaLnBrk="1" fontAlgn="base" latinLnBrk="0" hangingPunct="1">
              <a:lnSpc>
                <a:spcPct val="100000"/>
              </a:lnSpc>
              <a:spcBef>
                <a:spcPts val="0"/>
              </a:spcBef>
              <a:spcAft>
                <a:spcPts val="600"/>
              </a:spcAft>
              <a:buClr>
                <a:srgbClr val="42688F"/>
              </a:buClr>
              <a:buSzPct val="100000"/>
              <a:buFontTx/>
              <a:buChar char="•"/>
              <a:tabLst/>
              <a:defRPr sz="1000"/>
            </a:lvl3pPr>
            <a:lvl4pPr marL="1719263" marR="0" indent="-401638" algn="l" defTabSz="914400" rtl="0" eaLnBrk="1" fontAlgn="base" latinLnBrk="0" hangingPunct="1">
              <a:lnSpc>
                <a:spcPct val="100000"/>
              </a:lnSpc>
              <a:spcBef>
                <a:spcPts val="0"/>
              </a:spcBef>
              <a:spcAft>
                <a:spcPts val="600"/>
              </a:spcAft>
              <a:buClr>
                <a:srgbClr val="0F235E"/>
              </a:buClr>
              <a:buSzPct val="100000"/>
              <a:buFontTx/>
              <a:buChar char="•"/>
              <a:tabLst/>
              <a:defRPr sz="900"/>
            </a:lvl4pPr>
            <a:lvl5pPr marL="2176463" marR="0" indent="-347663" algn="l" defTabSz="914400" rtl="0" eaLnBrk="1" fontAlgn="base" latinLnBrk="0" hangingPunct="1">
              <a:lnSpc>
                <a:spcPct val="100000"/>
              </a:lnSpc>
              <a:spcBef>
                <a:spcPts val="0"/>
              </a:spcBef>
              <a:spcAft>
                <a:spcPts val="600"/>
              </a:spcAft>
              <a:buClr>
                <a:srgbClr val="008080"/>
              </a:buClr>
              <a:buSzTx/>
              <a:buFont typeface="Arial" panose="020B0604020202020204" pitchFamily="34" charset="0"/>
              <a:buChar char="»"/>
              <a:tabLst/>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860425" marR="0" lvl="1" indent="-412750" algn="l" defTabSz="914400" rtl="0" eaLnBrk="1" fontAlgn="base" latinLnBrk="0" hangingPunct="1">
              <a:lnSpc>
                <a:spcPct val="100000"/>
              </a:lnSpc>
              <a:spcBef>
                <a:spcPts val="0"/>
              </a:spcBef>
              <a:spcAft>
                <a:spcPts val="600"/>
              </a:spcAft>
              <a:buClr>
                <a:srgbClr val="660033"/>
              </a:buClr>
              <a:buSzPct val="100000"/>
              <a:buFontTx/>
              <a:buChar char="•"/>
              <a:tabLst/>
              <a:defRPr/>
            </a:pPr>
            <a:r>
              <a:rPr kumimoji="1" lang="en-US" sz="2000" b="0" i="0" u="none" strike="noStrike" kern="0" cap="none" spc="0" normalizeH="0" baseline="0" noProof="0" dirty="0">
                <a:ln>
                  <a:noFill/>
                </a:ln>
                <a:solidFill>
                  <a:srgbClr val="3D3D3D"/>
                </a:solidFill>
                <a:effectLst/>
                <a:uLnTx/>
                <a:uFillTx/>
                <a:latin typeface="+mn-lt"/>
              </a:rPr>
              <a:t>Second level</a:t>
            </a:r>
          </a:p>
          <a:p>
            <a:pPr marL="1317625" marR="0" lvl="2" indent="-404813" algn="l" defTabSz="914400" rtl="0" eaLnBrk="1" fontAlgn="base" latinLnBrk="0" hangingPunct="1">
              <a:lnSpc>
                <a:spcPct val="100000"/>
              </a:lnSpc>
              <a:spcBef>
                <a:spcPts val="0"/>
              </a:spcBef>
              <a:spcAft>
                <a:spcPts val="600"/>
              </a:spcAft>
              <a:buClr>
                <a:srgbClr val="42688F"/>
              </a:buClr>
              <a:buSzPct val="100000"/>
              <a:buFontTx/>
              <a:buChar char="•"/>
              <a:tabLst/>
              <a:defRPr/>
            </a:pPr>
            <a:r>
              <a:rPr kumimoji="1" lang="en-US" sz="1800" b="0" i="0" u="none" strike="noStrike" kern="0" cap="none" spc="0" normalizeH="0" baseline="0" noProof="0" dirty="0">
                <a:ln>
                  <a:noFill/>
                </a:ln>
                <a:solidFill>
                  <a:srgbClr val="3D3D3D"/>
                </a:solidFill>
                <a:effectLst/>
                <a:uLnTx/>
                <a:uFillTx/>
                <a:latin typeface="+mn-lt"/>
              </a:rPr>
              <a:t>Third level</a:t>
            </a:r>
          </a:p>
          <a:p>
            <a:pPr marL="1719263" marR="0" lvl="3" indent="-401638" algn="l" defTabSz="914400" rtl="0" eaLnBrk="1" fontAlgn="base" latinLnBrk="0" hangingPunct="1">
              <a:lnSpc>
                <a:spcPct val="100000"/>
              </a:lnSpc>
              <a:spcBef>
                <a:spcPts val="0"/>
              </a:spcBef>
              <a:spcAft>
                <a:spcPts val="600"/>
              </a:spcAft>
              <a:buClr>
                <a:srgbClr val="0F235E"/>
              </a:buClr>
              <a:buSzPct val="100000"/>
              <a:buFontTx/>
              <a:buChar char="•"/>
              <a:tabLst/>
              <a:defRPr/>
            </a:pPr>
            <a:r>
              <a:rPr kumimoji="1" lang="en-US" sz="1600" b="0" i="0" u="none" strike="noStrike" kern="0" cap="none" spc="0" normalizeH="0" baseline="0" noProof="0" dirty="0">
                <a:ln>
                  <a:noFill/>
                </a:ln>
                <a:solidFill>
                  <a:srgbClr val="3D3D3D"/>
                </a:solidFill>
                <a:effectLst/>
                <a:uLnTx/>
                <a:uFillTx/>
                <a:latin typeface="+mn-lt"/>
              </a:rPr>
              <a:t>Fourth level</a:t>
            </a:r>
          </a:p>
          <a:p>
            <a:pPr marL="2176463" marR="0" lvl="4" indent="-347663" algn="l" defTabSz="914400" rtl="0" eaLnBrk="1" fontAlgn="base" latinLnBrk="0" hangingPunct="1">
              <a:lnSpc>
                <a:spcPct val="100000"/>
              </a:lnSpc>
              <a:spcBef>
                <a:spcPts val="0"/>
              </a:spcBef>
              <a:spcAft>
                <a:spcPts val="600"/>
              </a:spcAft>
              <a:buClr>
                <a:srgbClr val="008080"/>
              </a:buClr>
              <a:buSzTx/>
              <a:buFont typeface="Arial" panose="020B0604020202020204" pitchFamily="34" charset="0"/>
              <a:buChar char="»"/>
              <a:tabLst/>
              <a:defRPr/>
            </a:pPr>
            <a:r>
              <a:rPr kumimoji="1" lang="en-US" sz="1400" b="0" i="0" u="none" strike="noStrike" kern="0" cap="none" spc="0" normalizeH="0" baseline="0" noProof="0" dirty="0">
                <a:ln>
                  <a:noFill/>
                </a:ln>
                <a:solidFill>
                  <a:srgbClr val="3D3D3D"/>
                </a:solidFill>
                <a:effectLst/>
                <a:uLnTx/>
                <a:uFillTx/>
                <a:latin typeface="+mn-lt"/>
              </a:rPr>
              <a:t>Fifth level</a:t>
            </a:r>
          </a:p>
          <a:p>
            <a:pPr lvl="0"/>
            <a:endParaRPr lang="en-US" dirty="0"/>
          </a:p>
        </p:txBody>
      </p:sp>
    </p:spTree>
    <p:extLst>
      <p:ext uri="{BB962C8B-B14F-4D97-AF65-F5344CB8AC3E}">
        <p14:creationId xmlns:p14="http://schemas.microsoft.com/office/powerpoint/2010/main" val="14222929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US" dirty="0"/>
          </a:p>
        </p:txBody>
      </p:sp>
      <p:sp>
        <p:nvSpPr>
          <p:cNvPr id="3" name="Picture Placeholder 2"/>
          <p:cNvSpPr>
            <a:spLocks noGrp="1"/>
          </p:cNvSpPr>
          <p:nvPr>
            <p:ph type="pic" idx="1"/>
          </p:nvPr>
        </p:nvSpPr>
        <p:spPr>
          <a:xfrm>
            <a:off x="2389717" y="990600"/>
            <a:ext cx="7315200" cy="37369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6"/>
          <p:cNvSpPr>
            <a:spLocks noGrp="1" noChangeArrowheads="1"/>
          </p:cNvSpPr>
          <p:nvPr>
            <p:ph type="sldNum" sz="quarter" idx="10"/>
          </p:nvPr>
        </p:nvSpPr>
        <p:spPr>
          <a:ln/>
        </p:spPr>
        <p:txBody>
          <a:bodyPr/>
          <a:lstStyle>
            <a:lvl1pPr>
              <a:defRPr/>
            </a:lvl1pPr>
          </a:lstStyle>
          <a:p>
            <a:pPr>
              <a:defRPr/>
            </a:pPr>
            <a:fld id="{A98DCB09-5AED-4982-809F-A0AB86F4C6A8}" type="slidenum">
              <a:rPr lang="en-US" altLang="en-US"/>
              <a:pPr>
                <a:defRPr/>
              </a:pPr>
              <a:t>‹#›</a:t>
            </a:fld>
            <a:endParaRPr lang="en-US" altLang="en-US" dirty="0"/>
          </a:p>
        </p:txBody>
      </p:sp>
      <p:sp>
        <p:nvSpPr>
          <p:cNvPr id="6" name="Title 1"/>
          <p:cNvSpPr txBox="1">
            <a:spLocks/>
          </p:cNvSpPr>
          <p:nvPr userDrawn="1"/>
        </p:nvSpPr>
        <p:spPr bwMode="auto">
          <a:xfrm>
            <a:off x="914400" y="268857"/>
            <a:ext cx="10668000" cy="609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kumimoji="1" sz="2800">
                <a:solidFill>
                  <a:schemeClr val="bg1"/>
                </a:solidFill>
                <a:latin typeface="+mj-lt"/>
                <a:ea typeface="+mj-ea"/>
                <a:cs typeface="+mj-cs"/>
              </a:defRPr>
            </a:lvl1pPr>
            <a:lvl2pPr algn="l" rtl="0" eaLnBrk="1" fontAlgn="base" hangingPunct="1">
              <a:spcBef>
                <a:spcPct val="0"/>
              </a:spcBef>
              <a:spcAft>
                <a:spcPct val="0"/>
              </a:spcAft>
              <a:defRPr kumimoji="1" sz="2200">
                <a:solidFill>
                  <a:schemeClr val="bg1"/>
                </a:solidFill>
                <a:latin typeface="Trebuchet MS" pitchFamily="34" charset="0"/>
              </a:defRPr>
            </a:lvl2pPr>
            <a:lvl3pPr algn="l" rtl="0" eaLnBrk="1" fontAlgn="base" hangingPunct="1">
              <a:spcBef>
                <a:spcPct val="0"/>
              </a:spcBef>
              <a:spcAft>
                <a:spcPct val="0"/>
              </a:spcAft>
              <a:defRPr kumimoji="1" sz="2200">
                <a:solidFill>
                  <a:schemeClr val="bg1"/>
                </a:solidFill>
                <a:latin typeface="Trebuchet MS" pitchFamily="34" charset="0"/>
              </a:defRPr>
            </a:lvl3pPr>
            <a:lvl4pPr algn="l" rtl="0" eaLnBrk="1" fontAlgn="base" hangingPunct="1">
              <a:spcBef>
                <a:spcPct val="0"/>
              </a:spcBef>
              <a:spcAft>
                <a:spcPct val="0"/>
              </a:spcAft>
              <a:defRPr kumimoji="1" sz="2200">
                <a:solidFill>
                  <a:schemeClr val="bg1"/>
                </a:solidFill>
                <a:latin typeface="Trebuchet MS" pitchFamily="34" charset="0"/>
              </a:defRPr>
            </a:lvl4pPr>
            <a:lvl5pPr algn="l" rtl="0" eaLnBrk="1" fontAlgn="base" hangingPunct="1">
              <a:spcBef>
                <a:spcPct val="0"/>
              </a:spcBef>
              <a:spcAft>
                <a:spcPct val="0"/>
              </a:spcAft>
              <a:defRPr kumimoji="1" sz="2200">
                <a:solidFill>
                  <a:schemeClr val="bg1"/>
                </a:solidFill>
                <a:latin typeface="Trebuchet MS" pitchFamily="34" charset="0"/>
              </a:defRPr>
            </a:lvl5pPr>
            <a:lvl6pPr marL="457200" algn="l" rtl="0" eaLnBrk="1" fontAlgn="base" hangingPunct="1">
              <a:spcBef>
                <a:spcPct val="0"/>
              </a:spcBef>
              <a:spcAft>
                <a:spcPct val="0"/>
              </a:spcAft>
              <a:defRPr kumimoji="1" sz="2200">
                <a:solidFill>
                  <a:schemeClr val="bg1"/>
                </a:solidFill>
                <a:latin typeface="Trebuchet MS" pitchFamily="34" charset="0"/>
              </a:defRPr>
            </a:lvl6pPr>
            <a:lvl7pPr marL="914400" algn="l" rtl="0" eaLnBrk="1" fontAlgn="base" hangingPunct="1">
              <a:spcBef>
                <a:spcPct val="0"/>
              </a:spcBef>
              <a:spcAft>
                <a:spcPct val="0"/>
              </a:spcAft>
              <a:defRPr kumimoji="1" sz="2200">
                <a:solidFill>
                  <a:schemeClr val="bg1"/>
                </a:solidFill>
                <a:latin typeface="Trebuchet MS" pitchFamily="34" charset="0"/>
              </a:defRPr>
            </a:lvl7pPr>
            <a:lvl8pPr marL="1371600" algn="l" rtl="0" eaLnBrk="1" fontAlgn="base" hangingPunct="1">
              <a:spcBef>
                <a:spcPct val="0"/>
              </a:spcBef>
              <a:spcAft>
                <a:spcPct val="0"/>
              </a:spcAft>
              <a:defRPr kumimoji="1" sz="2200">
                <a:solidFill>
                  <a:schemeClr val="bg1"/>
                </a:solidFill>
                <a:latin typeface="Trebuchet MS" pitchFamily="34" charset="0"/>
              </a:defRPr>
            </a:lvl8pPr>
            <a:lvl9pPr marL="1828800" algn="l" rtl="0" eaLnBrk="1" fontAlgn="base" hangingPunct="1">
              <a:spcBef>
                <a:spcPct val="0"/>
              </a:spcBef>
              <a:spcAft>
                <a:spcPct val="0"/>
              </a:spcAft>
              <a:defRPr kumimoji="1" sz="2200">
                <a:solidFill>
                  <a:schemeClr val="bg1"/>
                </a:solidFill>
                <a:latin typeface="Trebuchet MS" pitchFamily="34" charset="0"/>
              </a:defRPr>
            </a:lvl9pPr>
          </a:lstStyle>
          <a:p>
            <a:r>
              <a:rPr lang="en-US" sz="2800" kern="0" dirty="0"/>
              <a:t>Click to edit Master title style</a:t>
            </a:r>
          </a:p>
        </p:txBody>
      </p:sp>
      <p:sp>
        <p:nvSpPr>
          <p:cNvPr id="7" name="TextBox 6"/>
          <p:cNvSpPr txBox="1"/>
          <p:nvPr userDrawn="1"/>
        </p:nvSpPr>
        <p:spPr>
          <a:xfrm>
            <a:off x="3860800" y="4876800"/>
            <a:ext cx="4368800" cy="369332"/>
          </a:xfrm>
          <a:prstGeom prst="rect">
            <a:avLst/>
          </a:prstGeom>
          <a:noFill/>
        </p:spPr>
        <p:txBody>
          <a:bodyPr wrap="square" rtlCol="0">
            <a:spAutoFit/>
          </a:bodyPr>
          <a:lstStyle/>
          <a:p>
            <a:r>
              <a:rPr lang="en-US" sz="1800" dirty="0">
                <a:hlinkClick r:id="rId2"/>
              </a:rPr>
              <a:t>NHere@indecon.com</a:t>
            </a:r>
            <a:r>
              <a:rPr lang="en-US" sz="1800" dirty="0"/>
              <a:t> </a:t>
            </a:r>
          </a:p>
        </p:txBody>
      </p:sp>
    </p:spTree>
    <p:extLst>
      <p:ext uri="{BB962C8B-B14F-4D97-AF65-F5344CB8AC3E}">
        <p14:creationId xmlns:p14="http://schemas.microsoft.com/office/powerpoint/2010/main" val="39137535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6"/>
          <p:cNvSpPr>
            <a:spLocks noGrp="1" noChangeArrowheads="1"/>
          </p:cNvSpPr>
          <p:nvPr>
            <p:ph type="sldNum" sz="quarter" idx="10"/>
          </p:nvPr>
        </p:nvSpPr>
        <p:spPr>
          <a:ln/>
        </p:spPr>
        <p:txBody>
          <a:bodyPr/>
          <a:lstStyle>
            <a:lvl1pPr>
              <a:defRPr/>
            </a:lvl1pPr>
          </a:lstStyle>
          <a:p>
            <a:pPr>
              <a:defRPr/>
            </a:pPr>
            <a:fld id="{E826C1B5-7CFB-4053-84EC-BADA48A2B98E}" type="slidenum">
              <a:rPr lang="en-US" altLang="en-US"/>
              <a:pPr>
                <a:defRPr/>
              </a:pPr>
              <a:t>‹#›</a:t>
            </a:fld>
            <a:endParaRPr lang="en-US" altLang="en-US" dirty="0"/>
          </a:p>
        </p:txBody>
      </p:sp>
    </p:spTree>
    <p:extLst>
      <p:ext uri="{BB962C8B-B14F-4D97-AF65-F5344CB8AC3E}">
        <p14:creationId xmlns:p14="http://schemas.microsoft.com/office/powerpoint/2010/main" val="11423322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20200" y="228600"/>
            <a:ext cx="2362200" cy="52578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133600" y="228600"/>
            <a:ext cx="6883400" cy="5257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6"/>
          <p:cNvSpPr>
            <a:spLocks noGrp="1" noChangeArrowheads="1"/>
          </p:cNvSpPr>
          <p:nvPr>
            <p:ph type="sldNum" sz="quarter" idx="10"/>
          </p:nvPr>
        </p:nvSpPr>
        <p:spPr>
          <a:ln/>
        </p:spPr>
        <p:txBody>
          <a:bodyPr/>
          <a:lstStyle>
            <a:lvl1pPr>
              <a:defRPr/>
            </a:lvl1pPr>
          </a:lstStyle>
          <a:p>
            <a:pPr>
              <a:defRPr/>
            </a:pPr>
            <a:fld id="{15347640-F1F6-4C2E-A6B6-60CE38AC845D}" type="slidenum">
              <a:rPr lang="en-US" altLang="en-US"/>
              <a:pPr>
                <a:defRPr/>
              </a:pPr>
              <a:t>‹#›</a:t>
            </a:fld>
            <a:endParaRPr lang="en-US" altLang="en-US" dirty="0"/>
          </a:p>
        </p:txBody>
      </p:sp>
    </p:spTree>
    <p:extLst>
      <p:ext uri="{BB962C8B-B14F-4D97-AF65-F5344CB8AC3E}">
        <p14:creationId xmlns:p14="http://schemas.microsoft.com/office/powerpoint/2010/main" val="17910591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 name="Rectangle 26"/>
          <p:cNvSpPr>
            <a:spLocks noChangeArrowheads="1"/>
          </p:cNvSpPr>
          <p:nvPr/>
        </p:nvSpPr>
        <p:spPr bwMode="auto">
          <a:xfrm>
            <a:off x="0" y="6400800"/>
            <a:ext cx="12192000" cy="457200"/>
          </a:xfrm>
          <a:prstGeom prst="rect">
            <a:avLst/>
          </a:prstGeom>
          <a:solidFill>
            <a:schemeClr val="accent1"/>
          </a:solidFill>
          <a:ln>
            <a:noFill/>
          </a:ln>
          <a:effectLst/>
        </p:spPr>
        <p:txBody>
          <a:bodyPr wrap="none" anchor="ctr"/>
          <a:lstStyle>
            <a:lvl1pPr>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marL="1600200" indent="-228600">
              <a:defRPr sz="2400">
                <a:solidFill>
                  <a:schemeClr val="tx1"/>
                </a:solidFill>
                <a:latin typeface="Times New Roman" charset="0"/>
              </a:defRPr>
            </a:lvl4pPr>
            <a:lvl5pPr marL="2057400" indent="-22860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endParaRPr lang="en-US" altLang="en-US" sz="2400" dirty="0"/>
          </a:p>
        </p:txBody>
      </p:sp>
      <p:sp>
        <p:nvSpPr>
          <p:cNvPr id="1027" name="Rectangle 26"/>
          <p:cNvSpPr>
            <a:spLocks noChangeArrowheads="1"/>
          </p:cNvSpPr>
          <p:nvPr/>
        </p:nvSpPr>
        <p:spPr bwMode="auto">
          <a:xfrm>
            <a:off x="0" y="0"/>
            <a:ext cx="12192000" cy="914400"/>
          </a:xfrm>
          <a:prstGeom prst="rect">
            <a:avLst/>
          </a:prstGeom>
          <a:solidFill>
            <a:schemeClr val="accent1"/>
          </a:solidFill>
          <a:ln>
            <a:noFill/>
          </a:ln>
          <a:effectLst/>
        </p:spPr>
        <p:txBody>
          <a:bodyPr wrap="none" anchor="ctr"/>
          <a:lstStyle>
            <a:lvl1pPr>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marL="1600200" indent="-228600">
              <a:defRPr sz="2400">
                <a:solidFill>
                  <a:schemeClr val="tx1"/>
                </a:solidFill>
                <a:latin typeface="Times New Roman" charset="0"/>
              </a:defRPr>
            </a:lvl4pPr>
            <a:lvl5pPr marL="2057400" indent="-22860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algn="l"/>
            <a:endParaRPr lang="en-US" altLang="en-US" sz="2400" dirty="0"/>
          </a:p>
        </p:txBody>
      </p:sp>
      <p:sp>
        <p:nvSpPr>
          <p:cNvPr id="1028" name="Rectangle 12"/>
          <p:cNvSpPr>
            <a:spLocks noGrp="1" noChangeArrowheads="1"/>
          </p:cNvSpPr>
          <p:nvPr>
            <p:ph type="title"/>
          </p:nvPr>
        </p:nvSpPr>
        <p:spPr bwMode="auto">
          <a:xfrm>
            <a:off x="914400" y="268857"/>
            <a:ext cx="10668000" cy="609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US" altLang="en-US" dirty="0"/>
          </a:p>
        </p:txBody>
      </p:sp>
      <p:sp>
        <p:nvSpPr>
          <p:cNvPr id="2064" name="Rectangle 16"/>
          <p:cNvSpPr>
            <a:spLocks noGrp="1" noChangeArrowheads="1"/>
          </p:cNvSpPr>
          <p:nvPr>
            <p:ph type="sldNum" sz="quarter" idx="4"/>
          </p:nvPr>
        </p:nvSpPr>
        <p:spPr bwMode="auto">
          <a:xfrm>
            <a:off x="9652000" y="6477000"/>
            <a:ext cx="2540000" cy="381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r">
              <a:spcBef>
                <a:spcPct val="50000"/>
              </a:spcBef>
              <a:defRPr sz="800" smtClean="0">
                <a:solidFill>
                  <a:schemeClr val="bg1"/>
                </a:solidFill>
                <a:latin typeface="+mn-lt"/>
              </a:defRPr>
            </a:lvl1pPr>
          </a:lstStyle>
          <a:p>
            <a:pPr>
              <a:defRPr/>
            </a:pPr>
            <a:fld id="{A1206D4F-1CDD-477C-8378-750CB128E8AE}" type="slidenum">
              <a:rPr lang="en-US" altLang="en-US" smtClean="0"/>
              <a:pPr>
                <a:defRPr/>
              </a:pPr>
              <a:t>‹#›</a:t>
            </a:fld>
            <a:endParaRPr lang="en-US" altLang="en-US" dirty="0"/>
          </a:p>
        </p:txBody>
      </p:sp>
      <p:sp>
        <p:nvSpPr>
          <p:cNvPr id="1030" name="Rectangle 13"/>
          <p:cNvSpPr>
            <a:spLocks noGrp="1" noChangeArrowheads="1"/>
          </p:cNvSpPr>
          <p:nvPr>
            <p:ph type="body" idx="1"/>
          </p:nvPr>
        </p:nvSpPr>
        <p:spPr bwMode="auto">
          <a:xfrm>
            <a:off x="914400" y="1371600"/>
            <a:ext cx="10668000" cy="411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endParaRPr lang="en-US" altLang="en-US" dirty="0"/>
          </a:p>
        </p:txBody>
      </p:sp>
      <p:sp>
        <p:nvSpPr>
          <p:cNvPr id="1031" name="Text Box 28"/>
          <p:cNvSpPr txBox="1">
            <a:spLocks noChangeArrowheads="1"/>
          </p:cNvSpPr>
          <p:nvPr/>
        </p:nvSpPr>
        <p:spPr bwMode="auto">
          <a:xfrm>
            <a:off x="829734" y="6510868"/>
            <a:ext cx="2055371"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marL="1600200" indent="-228600">
              <a:defRPr sz="2400">
                <a:solidFill>
                  <a:schemeClr val="tx1"/>
                </a:solidFill>
                <a:latin typeface="Times New Roman" charset="0"/>
              </a:defRPr>
            </a:lvl4pPr>
            <a:lvl5pPr marL="2057400" indent="-22860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r>
              <a:rPr lang="en-US" altLang="en-US" sz="800" dirty="0">
                <a:solidFill>
                  <a:schemeClr val="bg1"/>
                </a:solidFill>
                <a:latin typeface="Trebuchet MS" pitchFamily="34" charset="0"/>
              </a:rPr>
              <a:t>INDUSTRIAL ECONOMICS, INCORPORATED</a:t>
            </a:r>
          </a:p>
        </p:txBody>
      </p:sp>
    </p:spTree>
    <p:extLst>
      <p:ext uri="{BB962C8B-B14F-4D97-AF65-F5344CB8AC3E}">
        <p14:creationId xmlns:p14="http://schemas.microsoft.com/office/powerpoint/2010/main" val="90103372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rtl="0" eaLnBrk="1" fontAlgn="base" hangingPunct="1">
        <a:spcBef>
          <a:spcPct val="0"/>
        </a:spcBef>
        <a:spcAft>
          <a:spcPct val="0"/>
        </a:spcAft>
        <a:defRPr kumimoji="1" sz="2800">
          <a:solidFill>
            <a:schemeClr val="bg1"/>
          </a:solidFill>
          <a:latin typeface="+mj-lt"/>
          <a:ea typeface="+mj-ea"/>
          <a:cs typeface="+mj-cs"/>
        </a:defRPr>
      </a:lvl1pPr>
      <a:lvl2pPr algn="l" rtl="0" eaLnBrk="1" fontAlgn="base" hangingPunct="1">
        <a:spcBef>
          <a:spcPct val="0"/>
        </a:spcBef>
        <a:spcAft>
          <a:spcPct val="0"/>
        </a:spcAft>
        <a:defRPr kumimoji="1" sz="2200">
          <a:solidFill>
            <a:schemeClr val="bg1"/>
          </a:solidFill>
          <a:latin typeface="Trebuchet MS" pitchFamily="34" charset="0"/>
        </a:defRPr>
      </a:lvl2pPr>
      <a:lvl3pPr algn="l" rtl="0" eaLnBrk="1" fontAlgn="base" hangingPunct="1">
        <a:spcBef>
          <a:spcPct val="0"/>
        </a:spcBef>
        <a:spcAft>
          <a:spcPct val="0"/>
        </a:spcAft>
        <a:defRPr kumimoji="1" sz="2200">
          <a:solidFill>
            <a:schemeClr val="bg1"/>
          </a:solidFill>
          <a:latin typeface="Trebuchet MS" pitchFamily="34" charset="0"/>
        </a:defRPr>
      </a:lvl3pPr>
      <a:lvl4pPr algn="l" rtl="0" eaLnBrk="1" fontAlgn="base" hangingPunct="1">
        <a:spcBef>
          <a:spcPct val="0"/>
        </a:spcBef>
        <a:spcAft>
          <a:spcPct val="0"/>
        </a:spcAft>
        <a:defRPr kumimoji="1" sz="2200">
          <a:solidFill>
            <a:schemeClr val="bg1"/>
          </a:solidFill>
          <a:latin typeface="Trebuchet MS" pitchFamily="34" charset="0"/>
        </a:defRPr>
      </a:lvl4pPr>
      <a:lvl5pPr algn="l" rtl="0" eaLnBrk="1" fontAlgn="base" hangingPunct="1">
        <a:spcBef>
          <a:spcPct val="0"/>
        </a:spcBef>
        <a:spcAft>
          <a:spcPct val="0"/>
        </a:spcAft>
        <a:defRPr kumimoji="1" sz="2200">
          <a:solidFill>
            <a:schemeClr val="bg1"/>
          </a:solidFill>
          <a:latin typeface="Trebuchet MS" pitchFamily="34" charset="0"/>
        </a:defRPr>
      </a:lvl5pPr>
      <a:lvl6pPr marL="457200" algn="l" rtl="0" eaLnBrk="1" fontAlgn="base" hangingPunct="1">
        <a:spcBef>
          <a:spcPct val="0"/>
        </a:spcBef>
        <a:spcAft>
          <a:spcPct val="0"/>
        </a:spcAft>
        <a:defRPr kumimoji="1" sz="2200">
          <a:solidFill>
            <a:schemeClr val="bg1"/>
          </a:solidFill>
          <a:latin typeface="Trebuchet MS" pitchFamily="34" charset="0"/>
        </a:defRPr>
      </a:lvl6pPr>
      <a:lvl7pPr marL="914400" algn="l" rtl="0" eaLnBrk="1" fontAlgn="base" hangingPunct="1">
        <a:spcBef>
          <a:spcPct val="0"/>
        </a:spcBef>
        <a:spcAft>
          <a:spcPct val="0"/>
        </a:spcAft>
        <a:defRPr kumimoji="1" sz="2200">
          <a:solidFill>
            <a:schemeClr val="bg1"/>
          </a:solidFill>
          <a:latin typeface="Trebuchet MS" pitchFamily="34" charset="0"/>
        </a:defRPr>
      </a:lvl7pPr>
      <a:lvl8pPr marL="1371600" algn="l" rtl="0" eaLnBrk="1" fontAlgn="base" hangingPunct="1">
        <a:spcBef>
          <a:spcPct val="0"/>
        </a:spcBef>
        <a:spcAft>
          <a:spcPct val="0"/>
        </a:spcAft>
        <a:defRPr kumimoji="1" sz="2200">
          <a:solidFill>
            <a:schemeClr val="bg1"/>
          </a:solidFill>
          <a:latin typeface="Trebuchet MS" pitchFamily="34" charset="0"/>
        </a:defRPr>
      </a:lvl8pPr>
      <a:lvl9pPr marL="1828800" algn="l" rtl="0" eaLnBrk="1" fontAlgn="base" hangingPunct="1">
        <a:spcBef>
          <a:spcPct val="0"/>
        </a:spcBef>
        <a:spcAft>
          <a:spcPct val="0"/>
        </a:spcAft>
        <a:defRPr kumimoji="1" sz="2200">
          <a:solidFill>
            <a:schemeClr val="bg1"/>
          </a:solidFill>
          <a:latin typeface="Trebuchet MS" pitchFamily="34" charset="0"/>
        </a:defRPr>
      </a:lvl9pPr>
    </p:titleStyle>
    <p:bodyStyle>
      <a:lvl1pPr marL="457200" indent="-457200" algn="l" rtl="0" eaLnBrk="1" fontAlgn="base" hangingPunct="1">
        <a:spcBef>
          <a:spcPts val="0"/>
        </a:spcBef>
        <a:spcAft>
          <a:spcPts val="600"/>
        </a:spcAft>
        <a:buClr>
          <a:srgbClr val="003366"/>
        </a:buClr>
        <a:buSzPct val="100000"/>
        <a:buChar char="•"/>
        <a:defRPr kumimoji="1" sz="2400" baseline="0">
          <a:solidFill>
            <a:srgbClr val="3D3D3D"/>
          </a:solidFill>
          <a:latin typeface="+mn-lt"/>
          <a:ea typeface="+mn-ea"/>
          <a:cs typeface="+mn-cs"/>
        </a:defRPr>
      </a:lvl1pPr>
      <a:lvl2pPr marL="860425" indent="-412750" algn="l" rtl="0" eaLnBrk="1" fontAlgn="base" hangingPunct="1">
        <a:spcBef>
          <a:spcPts val="0"/>
        </a:spcBef>
        <a:spcAft>
          <a:spcPts val="600"/>
        </a:spcAft>
        <a:buClr>
          <a:srgbClr val="660033"/>
        </a:buClr>
        <a:buSzPct val="100000"/>
        <a:buChar char="•"/>
        <a:defRPr kumimoji="1" sz="2000" baseline="0">
          <a:solidFill>
            <a:srgbClr val="3D3D3D"/>
          </a:solidFill>
          <a:latin typeface="+mn-lt"/>
        </a:defRPr>
      </a:lvl2pPr>
      <a:lvl3pPr marL="1317625" indent="-404813" algn="l" rtl="0" eaLnBrk="1" fontAlgn="base" hangingPunct="1">
        <a:spcBef>
          <a:spcPts val="0"/>
        </a:spcBef>
        <a:spcAft>
          <a:spcPts val="600"/>
        </a:spcAft>
        <a:buClr>
          <a:srgbClr val="42688F"/>
        </a:buClr>
        <a:buSzPct val="100000"/>
        <a:buChar char="•"/>
        <a:defRPr kumimoji="1" sz="1800" baseline="0">
          <a:solidFill>
            <a:srgbClr val="3D3D3D"/>
          </a:solidFill>
          <a:latin typeface="+mn-lt"/>
        </a:defRPr>
      </a:lvl3pPr>
      <a:lvl4pPr marL="1719263" indent="-401638" algn="l" rtl="0" eaLnBrk="1" fontAlgn="base" hangingPunct="1">
        <a:spcBef>
          <a:spcPts val="0"/>
        </a:spcBef>
        <a:spcAft>
          <a:spcPts val="600"/>
        </a:spcAft>
        <a:buClr>
          <a:srgbClr val="0F235E"/>
        </a:buClr>
        <a:buSzPct val="100000"/>
        <a:buChar char="•"/>
        <a:defRPr kumimoji="1" sz="1600" baseline="0">
          <a:solidFill>
            <a:srgbClr val="3D3D3D"/>
          </a:solidFill>
          <a:latin typeface="+mn-lt"/>
        </a:defRPr>
      </a:lvl4pPr>
      <a:lvl5pPr marL="2176463" indent="-347663" algn="l" rtl="0" eaLnBrk="1" fontAlgn="base" hangingPunct="1">
        <a:spcBef>
          <a:spcPts val="0"/>
        </a:spcBef>
        <a:spcAft>
          <a:spcPts val="600"/>
        </a:spcAft>
        <a:buClr>
          <a:srgbClr val="008080"/>
        </a:buClr>
        <a:buFont typeface="Arial" panose="020B0604020202020204" pitchFamily="34" charset="0"/>
        <a:buChar char="»"/>
        <a:defRPr kumimoji="1" sz="1400" baseline="0">
          <a:solidFill>
            <a:srgbClr val="3D3D3D"/>
          </a:solidFill>
          <a:latin typeface="+mn-lt"/>
        </a:defRPr>
      </a:lvl5pPr>
      <a:lvl6pPr marL="2514600" indent="-228600" algn="l" rtl="0" eaLnBrk="1" fontAlgn="base" hangingPunct="1">
        <a:spcBef>
          <a:spcPct val="20000"/>
        </a:spcBef>
        <a:spcAft>
          <a:spcPct val="0"/>
        </a:spcAft>
        <a:buChar char="»"/>
        <a:defRPr kumimoji="1" sz="2000">
          <a:solidFill>
            <a:srgbClr val="660033"/>
          </a:solidFill>
          <a:latin typeface="Arial" charset="0"/>
        </a:defRPr>
      </a:lvl6pPr>
      <a:lvl7pPr marL="2971800" indent="-228600" algn="l" rtl="0" eaLnBrk="1" fontAlgn="base" hangingPunct="1">
        <a:spcBef>
          <a:spcPct val="20000"/>
        </a:spcBef>
        <a:spcAft>
          <a:spcPct val="0"/>
        </a:spcAft>
        <a:buChar char="»"/>
        <a:defRPr kumimoji="1" sz="2000">
          <a:solidFill>
            <a:srgbClr val="660033"/>
          </a:solidFill>
          <a:latin typeface="Arial" charset="0"/>
        </a:defRPr>
      </a:lvl7pPr>
      <a:lvl8pPr marL="3429000" indent="-228600" algn="l" rtl="0" eaLnBrk="1" fontAlgn="base" hangingPunct="1">
        <a:spcBef>
          <a:spcPct val="20000"/>
        </a:spcBef>
        <a:spcAft>
          <a:spcPct val="0"/>
        </a:spcAft>
        <a:buChar char="»"/>
        <a:defRPr kumimoji="1" sz="2000">
          <a:solidFill>
            <a:srgbClr val="660033"/>
          </a:solidFill>
          <a:latin typeface="Arial" charset="0"/>
        </a:defRPr>
      </a:lvl8pPr>
      <a:lvl9pPr marL="3886200" indent="-228600" algn="l" rtl="0" eaLnBrk="1" fontAlgn="base" hangingPunct="1">
        <a:spcBef>
          <a:spcPct val="20000"/>
        </a:spcBef>
        <a:spcAft>
          <a:spcPct val="0"/>
        </a:spcAft>
        <a:buChar char="»"/>
        <a:defRPr kumimoji="1" sz="2000">
          <a:solidFill>
            <a:srgbClr val="660033"/>
          </a:solidFill>
          <a:latin typeface="Arial"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deadline.com/2022/02/the-gilded-age-ratings-viewership-grows-15-week-2-surpasses-white-lotus-1234924598/"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45F462-2211-45A8-9ECB-15C9CD0F8D25}"/>
              </a:ext>
            </a:extLst>
          </p:cNvPr>
          <p:cNvSpPr>
            <a:spLocks noGrp="1"/>
          </p:cNvSpPr>
          <p:nvPr>
            <p:ph type="ctrTitle"/>
          </p:nvPr>
        </p:nvSpPr>
        <p:spPr>
          <a:xfrm>
            <a:off x="1578610" y="2057400"/>
            <a:ext cx="5791200" cy="1600200"/>
          </a:xfrm>
        </p:spPr>
        <p:txBody>
          <a:bodyPr/>
          <a:lstStyle/>
          <a:p>
            <a:r>
              <a:rPr lang="en-US" dirty="0"/>
              <a:t>Regional Economic and Potential Tourism Impacts in Rhode Island of </a:t>
            </a:r>
            <a:r>
              <a:rPr lang="en-US" i="1" dirty="0"/>
              <a:t>NOS4A2</a:t>
            </a:r>
            <a:r>
              <a:rPr lang="en-US" dirty="0"/>
              <a:t> and </a:t>
            </a:r>
            <a:r>
              <a:rPr lang="en-US" i="1" dirty="0"/>
              <a:t>The Gilded Age </a:t>
            </a:r>
          </a:p>
        </p:txBody>
      </p:sp>
      <p:sp>
        <p:nvSpPr>
          <p:cNvPr id="3" name="Subtitle 2">
            <a:extLst>
              <a:ext uri="{FF2B5EF4-FFF2-40B4-BE49-F238E27FC236}">
                <a16:creationId xmlns:a16="http://schemas.microsoft.com/office/drawing/2014/main" id="{4628E6D9-A09D-4217-BAEE-C8177A97ADC0}"/>
              </a:ext>
            </a:extLst>
          </p:cNvPr>
          <p:cNvSpPr>
            <a:spLocks noGrp="1"/>
          </p:cNvSpPr>
          <p:nvPr>
            <p:ph type="subTitle" idx="1"/>
          </p:nvPr>
        </p:nvSpPr>
        <p:spPr>
          <a:xfrm>
            <a:off x="8697481" y="2576542"/>
            <a:ext cx="3002906" cy="1872343"/>
          </a:xfrm>
        </p:spPr>
        <p:txBody>
          <a:bodyPr/>
          <a:lstStyle/>
          <a:p>
            <a:r>
              <a:rPr lang="en-US" sz="1400" i="1" dirty="0"/>
              <a:t>Prepared for:</a:t>
            </a:r>
          </a:p>
          <a:p>
            <a:r>
              <a:rPr lang="en-US" sz="1400" i="1" dirty="0"/>
              <a:t>Newport County Development Council</a:t>
            </a:r>
          </a:p>
          <a:p>
            <a:endParaRPr lang="en-US" sz="1400" i="1" dirty="0"/>
          </a:p>
          <a:p>
            <a:r>
              <a:rPr lang="en-US" sz="1400" i="1" dirty="0"/>
              <a:t>Presented to:</a:t>
            </a:r>
          </a:p>
          <a:p>
            <a:pPr>
              <a:spcAft>
                <a:spcPts val="0"/>
              </a:spcAft>
            </a:pPr>
            <a:r>
              <a:rPr lang="en-US" sz="1400" dirty="0"/>
              <a:t>State of Rhode Island </a:t>
            </a:r>
          </a:p>
          <a:p>
            <a:r>
              <a:rPr lang="en-US" sz="1400" dirty="0"/>
              <a:t>House Committee on Oversight, Subcommittee on Tourism, Arts, and Recreation</a:t>
            </a:r>
          </a:p>
          <a:p>
            <a:endParaRPr lang="en-US" sz="1400" dirty="0"/>
          </a:p>
          <a:p>
            <a:r>
              <a:rPr lang="en-US" sz="1400" i="1" dirty="0"/>
              <a:t>Presented by:</a:t>
            </a:r>
          </a:p>
          <a:p>
            <a:pPr lvl="0">
              <a:spcAft>
                <a:spcPts val="0"/>
              </a:spcAft>
            </a:pPr>
            <a:r>
              <a:rPr lang="en-US" altLang="en-US" sz="1400" dirty="0">
                <a:solidFill>
                  <a:srgbClr val="FFFFFF">
                    <a:lumMod val="50000"/>
                  </a:srgbClr>
                </a:solidFill>
              </a:rPr>
              <a:t>Leslie Genova, Principal</a:t>
            </a:r>
          </a:p>
          <a:p>
            <a:pPr lvl="0">
              <a:spcAft>
                <a:spcPts val="0"/>
              </a:spcAft>
            </a:pPr>
            <a:r>
              <a:rPr lang="en-US" altLang="en-US" sz="1400" dirty="0">
                <a:solidFill>
                  <a:srgbClr val="FFFFFF">
                    <a:lumMod val="50000"/>
                  </a:srgbClr>
                </a:solidFill>
              </a:rPr>
              <a:t>Joseph Chang, Associate</a:t>
            </a:r>
          </a:p>
          <a:p>
            <a:pPr lvl="0"/>
            <a:r>
              <a:rPr lang="en-US" altLang="en-US" sz="1400" dirty="0">
                <a:solidFill>
                  <a:schemeClr val="bg1">
                    <a:lumMod val="50000"/>
                  </a:schemeClr>
                </a:solidFill>
              </a:rPr>
              <a:t>Industrial Economics, Incorporated</a:t>
            </a:r>
          </a:p>
          <a:p>
            <a:endParaRPr lang="en-US" dirty="0"/>
          </a:p>
        </p:txBody>
      </p:sp>
      <p:sp>
        <p:nvSpPr>
          <p:cNvPr id="4" name="Rectangle 30">
            <a:extLst>
              <a:ext uri="{FF2B5EF4-FFF2-40B4-BE49-F238E27FC236}">
                <a16:creationId xmlns:a16="http://schemas.microsoft.com/office/drawing/2014/main" id="{9C849531-3FD5-4CE0-AE68-7B1A6C74D56F}"/>
              </a:ext>
            </a:extLst>
          </p:cNvPr>
          <p:cNvSpPr>
            <a:spLocks noGrp="1" noChangeArrowheads="1"/>
          </p:cNvSpPr>
          <p:nvPr>
            <p:ph type="dt" sz="half" idx="10"/>
          </p:nvPr>
        </p:nvSpPr>
        <p:spPr bwMode="auto">
          <a:xfrm>
            <a:off x="8697481" y="6237354"/>
            <a:ext cx="2348078" cy="3048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smtClean="0">
                <a:solidFill>
                  <a:schemeClr val="bg2"/>
                </a:solidFill>
                <a:latin typeface="+mn-lt"/>
              </a:defRPr>
            </a:lvl1pPr>
          </a:lstStyle>
          <a:p>
            <a:pPr>
              <a:defRPr/>
            </a:pPr>
            <a:r>
              <a:rPr lang="en-US" altLang="en-US" dirty="0"/>
              <a:t>March 22, 2022</a:t>
            </a:r>
          </a:p>
          <a:p>
            <a:pPr>
              <a:defRPr/>
            </a:pPr>
            <a:endParaRPr lang="en-US" altLang="en-US" dirty="0"/>
          </a:p>
        </p:txBody>
      </p:sp>
    </p:spTree>
    <p:extLst>
      <p:ext uri="{BB962C8B-B14F-4D97-AF65-F5344CB8AC3E}">
        <p14:creationId xmlns:p14="http://schemas.microsoft.com/office/powerpoint/2010/main" val="21865188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84527E-BF1A-47EF-9769-FB9F8B38E94A}"/>
              </a:ext>
            </a:extLst>
          </p:cNvPr>
          <p:cNvSpPr>
            <a:spLocks noGrp="1"/>
          </p:cNvSpPr>
          <p:nvPr>
            <p:ph type="title"/>
          </p:nvPr>
        </p:nvSpPr>
        <p:spPr/>
        <p:txBody>
          <a:bodyPr/>
          <a:lstStyle/>
          <a:p>
            <a:r>
              <a:rPr lang="en-US" dirty="0"/>
              <a:t>Overview</a:t>
            </a:r>
          </a:p>
        </p:txBody>
      </p:sp>
      <p:sp>
        <p:nvSpPr>
          <p:cNvPr id="3" name="Content Placeholder 2">
            <a:extLst>
              <a:ext uri="{FF2B5EF4-FFF2-40B4-BE49-F238E27FC236}">
                <a16:creationId xmlns:a16="http://schemas.microsoft.com/office/drawing/2014/main" id="{8902A5A5-9BA4-439E-884F-186DFCF17336}"/>
              </a:ext>
            </a:extLst>
          </p:cNvPr>
          <p:cNvSpPr>
            <a:spLocks noGrp="1"/>
          </p:cNvSpPr>
          <p:nvPr>
            <p:ph idx="1"/>
          </p:nvPr>
        </p:nvSpPr>
        <p:spPr/>
        <p:txBody>
          <a:bodyPr/>
          <a:lstStyle/>
          <a:p>
            <a:r>
              <a:rPr lang="en-US" dirty="0"/>
              <a:t>Key Findings</a:t>
            </a:r>
          </a:p>
          <a:p>
            <a:r>
              <a:rPr lang="en-US" dirty="0"/>
              <a:t>Rhode Island Motion Picture Tax Credit</a:t>
            </a:r>
          </a:p>
          <a:p>
            <a:r>
              <a:rPr lang="en-US" dirty="0"/>
              <a:t>Scope of Analysis</a:t>
            </a:r>
          </a:p>
          <a:p>
            <a:r>
              <a:rPr lang="en-US" i="1" dirty="0"/>
              <a:t>NOS4A2</a:t>
            </a:r>
            <a:r>
              <a:rPr lang="en-US" dirty="0"/>
              <a:t> Expenditures</a:t>
            </a:r>
          </a:p>
          <a:p>
            <a:r>
              <a:rPr lang="en-US" dirty="0"/>
              <a:t>Results – Regional Economic Impacts of </a:t>
            </a:r>
            <a:r>
              <a:rPr lang="en-US" i="1" dirty="0"/>
              <a:t>NOS4A2</a:t>
            </a:r>
          </a:p>
          <a:p>
            <a:r>
              <a:rPr lang="en-US" dirty="0"/>
              <a:t>Brief comparison to the Rhode Island DOR Report</a:t>
            </a:r>
          </a:p>
          <a:p>
            <a:r>
              <a:rPr lang="en-US" dirty="0"/>
              <a:t>Potential Tourism Benefits of </a:t>
            </a:r>
            <a:r>
              <a:rPr lang="en-US" i="1" dirty="0"/>
              <a:t>The Gilded Age</a:t>
            </a:r>
            <a:endParaRPr lang="en-US" dirty="0"/>
          </a:p>
        </p:txBody>
      </p:sp>
      <p:sp>
        <p:nvSpPr>
          <p:cNvPr id="4" name="Slide Number Placeholder 3">
            <a:extLst>
              <a:ext uri="{FF2B5EF4-FFF2-40B4-BE49-F238E27FC236}">
                <a16:creationId xmlns:a16="http://schemas.microsoft.com/office/drawing/2014/main" id="{CF10BEE6-B488-4B71-ACDE-0B75959BD112}"/>
              </a:ext>
            </a:extLst>
          </p:cNvPr>
          <p:cNvSpPr>
            <a:spLocks noGrp="1"/>
          </p:cNvSpPr>
          <p:nvPr>
            <p:ph type="sldNum" sz="quarter" idx="10"/>
          </p:nvPr>
        </p:nvSpPr>
        <p:spPr/>
        <p:txBody>
          <a:bodyPr/>
          <a:lstStyle/>
          <a:p>
            <a:pPr>
              <a:defRPr/>
            </a:pPr>
            <a:fld id="{76EB9E19-BEE4-47C8-A877-4D5D02EC2D1B}" type="slidenum">
              <a:rPr lang="en-US" altLang="en-US" smtClean="0"/>
              <a:pPr>
                <a:defRPr/>
              </a:pPr>
              <a:t>2</a:t>
            </a:fld>
            <a:endParaRPr lang="en-US" altLang="en-US" dirty="0"/>
          </a:p>
        </p:txBody>
      </p:sp>
    </p:spTree>
    <p:extLst>
      <p:ext uri="{BB962C8B-B14F-4D97-AF65-F5344CB8AC3E}">
        <p14:creationId xmlns:p14="http://schemas.microsoft.com/office/powerpoint/2010/main" val="11238783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1BAEEFE-B86F-4020-9DE4-662DDA95CFA9}"/>
              </a:ext>
            </a:extLst>
          </p:cNvPr>
          <p:cNvSpPr>
            <a:spLocks noGrp="1"/>
          </p:cNvSpPr>
          <p:nvPr>
            <p:ph type="sldNum" sz="quarter" idx="10"/>
          </p:nvPr>
        </p:nvSpPr>
        <p:spPr/>
        <p:txBody>
          <a:bodyPr/>
          <a:lstStyle/>
          <a:p>
            <a:pPr>
              <a:defRPr/>
            </a:pPr>
            <a:fld id="{76EB9E19-BEE4-47C8-A877-4D5D02EC2D1B}" type="slidenum">
              <a:rPr lang="en-US" altLang="en-US" smtClean="0"/>
              <a:pPr>
                <a:defRPr/>
              </a:pPr>
              <a:t>3</a:t>
            </a:fld>
            <a:endParaRPr lang="en-US" altLang="en-US" dirty="0"/>
          </a:p>
        </p:txBody>
      </p:sp>
      <p:pic>
        <p:nvPicPr>
          <p:cNvPr id="5" name="Picture 4" descr="Text&#10;&#10;Description automatically generated">
            <a:extLst>
              <a:ext uri="{FF2B5EF4-FFF2-40B4-BE49-F238E27FC236}">
                <a16:creationId xmlns:a16="http://schemas.microsoft.com/office/drawing/2014/main" id="{90861782-14C5-4C2E-A2E6-56962819005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1372" y="222208"/>
            <a:ext cx="4686993" cy="6065520"/>
          </a:xfrm>
          <a:prstGeom prst="rect">
            <a:avLst/>
          </a:prstGeom>
          <a:ln>
            <a:solidFill>
              <a:schemeClr val="tx1"/>
            </a:solidFill>
          </a:ln>
        </p:spPr>
      </p:pic>
      <p:pic>
        <p:nvPicPr>
          <p:cNvPr id="1026" name="Picture 2" descr="The Gilded Age' provides a joyously simple viewing experience - The Tufts  Daily">
            <a:extLst>
              <a:ext uri="{FF2B5EF4-FFF2-40B4-BE49-F238E27FC236}">
                <a16:creationId xmlns:a16="http://schemas.microsoft.com/office/drawing/2014/main" id="{8630F0AE-CA20-4F19-9741-6EED1DDF1F8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61748" y="216286"/>
            <a:ext cx="4098223" cy="6071442"/>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A0E40FA3-6012-4362-AB9F-F11D1EBCB71B}"/>
              </a:ext>
            </a:extLst>
          </p:cNvPr>
          <p:cNvSpPr txBox="1"/>
          <p:nvPr/>
        </p:nvSpPr>
        <p:spPr>
          <a:xfrm>
            <a:off x="10528935" y="6093321"/>
            <a:ext cx="1177290" cy="246221"/>
          </a:xfrm>
          <a:prstGeom prst="rect">
            <a:avLst/>
          </a:prstGeom>
          <a:noFill/>
        </p:spPr>
        <p:txBody>
          <a:bodyPr wrap="square" rtlCol="0">
            <a:spAutoFit/>
          </a:bodyPr>
          <a:lstStyle/>
          <a:p>
            <a:r>
              <a:rPr lang="en-US" sz="1000" dirty="0"/>
              <a:t>Source: IMDB</a:t>
            </a:r>
          </a:p>
        </p:txBody>
      </p:sp>
    </p:spTree>
    <p:extLst>
      <p:ext uri="{BB962C8B-B14F-4D97-AF65-F5344CB8AC3E}">
        <p14:creationId xmlns:p14="http://schemas.microsoft.com/office/powerpoint/2010/main" val="8400355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D419E-188A-4163-B718-D4D5CD67A864}"/>
              </a:ext>
            </a:extLst>
          </p:cNvPr>
          <p:cNvSpPr>
            <a:spLocks noGrp="1"/>
          </p:cNvSpPr>
          <p:nvPr>
            <p:ph type="title"/>
          </p:nvPr>
        </p:nvSpPr>
        <p:spPr/>
        <p:txBody>
          <a:bodyPr/>
          <a:lstStyle/>
          <a:p>
            <a:r>
              <a:rPr lang="en-US" dirty="0"/>
              <a:t>Rhode Island Motion Picture Tax Credit</a:t>
            </a:r>
          </a:p>
        </p:txBody>
      </p:sp>
      <p:sp>
        <p:nvSpPr>
          <p:cNvPr id="4" name="Slide Number Placeholder 3">
            <a:extLst>
              <a:ext uri="{FF2B5EF4-FFF2-40B4-BE49-F238E27FC236}">
                <a16:creationId xmlns:a16="http://schemas.microsoft.com/office/drawing/2014/main" id="{9028B19B-E05D-48F6-81E2-7B03ADEA218F}"/>
              </a:ext>
            </a:extLst>
          </p:cNvPr>
          <p:cNvSpPr>
            <a:spLocks noGrp="1"/>
          </p:cNvSpPr>
          <p:nvPr>
            <p:ph type="sldNum" sz="quarter" idx="10"/>
          </p:nvPr>
        </p:nvSpPr>
        <p:spPr/>
        <p:txBody>
          <a:bodyPr/>
          <a:lstStyle/>
          <a:p>
            <a:pPr>
              <a:defRPr/>
            </a:pPr>
            <a:fld id="{76EB9E19-BEE4-47C8-A877-4D5D02EC2D1B}" type="slidenum">
              <a:rPr lang="en-US" altLang="en-US" smtClean="0"/>
              <a:pPr>
                <a:defRPr/>
              </a:pPr>
              <a:t>4</a:t>
            </a:fld>
            <a:endParaRPr lang="en-US" altLang="en-US" dirty="0"/>
          </a:p>
        </p:txBody>
      </p:sp>
      <p:sp>
        <p:nvSpPr>
          <p:cNvPr id="6" name="Content Placeholder 2">
            <a:extLst>
              <a:ext uri="{FF2B5EF4-FFF2-40B4-BE49-F238E27FC236}">
                <a16:creationId xmlns:a16="http://schemas.microsoft.com/office/drawing/2014/main" id="{86A2A4FA-D39E-4A2B-8675-48B4D7C7628B}"/>
              </a:ext>
            </a:extLst>
          </p:cNvPr>
          <p:cNvSpPr>
            <a:spLocks noGrp="1"/>
          </p:cNvSpPr>
          <p:nvPr>
            <p:ph idx="1"/>
          </p:nvPr>
        </p:nvSpPr>
        <p:spPr>
          <a:xfrm>
            <a:off x="914400" y="1371600"/>
            <a:ext cx="4732020" cy="4114800"/>
          </a:xfrm>
        </p:spPr>
        <p:txBody>
          <a:bodyPr/>
          <a:lstStyle/>
          <a:p>
            <a:r>
              <a:rPr lang="en-US" b="0" i="0" u="none" strike="noStrike" baseline="0" dirty="0">
                <a:latin typeface="+mj-lt"/>
              </a:rPr>
              <a:t>Between 2005 and 2020, 94 film and television productions received tax credits in Rhode Island</a:t>
            </a:r>
          </a:p>
          <a:p>
            <a:r>
              <a:rPr lang="en-US" b="0" i="0" u="none" strike="noStrike" baseline="0" dirty="0">
                <a:latin typeface="+mj-lt"/>
              </a:rPr>
              <a:t>Qualified production expenses ranged from $110,000 to $38 million</a:t>
            </a:r>
          </a:p>
          <a:p>
            <a:r>
              <a:rPr lang="en-US" dirty="0">
                <a:latin typeface="+mj-lt"/>
              </a:rPr>
              <a:t>R</a:t>
            </a:r>
            <a:r>
              <a:rPr lang="en-US" b="0" i="0" u="none" strike="noStrike" baseline="0" dirty="0">
                <a:latin typeface="+mj-lt"/>
              </a:rPr>
              <a:t>eceived tax credits ranged from $27,000 to $9.5 million</a:t>
            </a:r>
            <a:endParaRPr lang="en-US" dirty="0">
              <a:latin typeface="+mj-lt"/>
            </a:endParaRPr>
          </a:p>
        </p:txBody>
      </p:sp>
      <p:pic>
        <p:nvPicPr>
          <p:cNvPr id="9" name="Picture 8">
            <a:extLst>
              <a:ext uri="{FF2B5EF4-FFF2-40B4-BE49-F238E27FC236}">
                <a16:creationId xmlns:a16="http://schemas.microsoft.com/office/drawing/2014/main" id="{BB076BC9-C113-487F-9CBB-78305020A6FB}"/>
              </a:ext>
            </a:extLst>
          </p:cNvPr>
          <p:cNvPicPr>
            <a:picLocks noChangeAspect="1"/>
          </p:cNvPicPr>
          <p:nvPr/>
        </p:nvPicPr>
        <p:blipFill>
          <a:blip r:embed="rId3"/>
          <a:stretch>
            <a:fillRect/>
          </a:stretch>
        </p:blipFill>
        <p:spPr>
          <a:xfrm>
            <a:off x="5990590" y="1449015"/>
            <a:ext cx="5953900" cy="3959970"/>
          </a:xfrm>
          <a:prstGeom prst="rect">
            <a:avLst/>
          </a:prstGeom>
        </p:spPr>
      </p:pic>
    </p:spTree>
    <p:extLst>
      <p:ext uri="{BB962C8B-B14F-4D97-AF65-F5344CB8AC3E}">
        <p14:creationId xmlns:p14="http://schemas.microsoft.com/office/powerpoint/2010/main" val="32531351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D419E-188A-4163-B718-D4D5CD67A864}"/>
              </a:ext>
            </a:extLst>
          </p:cNvPr>
          <p:cNvSpPr>
            <a:spLocks noGrp="1"/>
          </p:cNvSpPr>
          <p:nvPr>
            <p:ph type="title"/>
          </p:nvPr>
        </p:nvSpPr>
        <p:spPr/>
        <p:txBody>
          <a:bodyPr/>
          <a:lstStyle/>
          <a:p>
            <a:r>
              <a:rPr lang="en-US" dirty="0"/>
              <a:t>Rhode Island Motion Picture Tax Credit</a:t>
            </a:r>
          </a:p>
        </p:txBody>
      </p:sp>
      <p:sp>
        <p:nvSpPr>
          <p:cNvPr id="4" name="Slide Number Placeholder 3">
            <a:extLst>
              <a:ext uri="{FF2B5EF4-FFF2-40B4-BE49-F238E27FC236}">
                <a16:creationId xmlns:a16="http://schemas.microsoft.com/office/drawing/2014/main" id="{9028B19B-E05D-48F6-81E2-7B03ADEA218F}"/>
              </a:ext>
            </a:extLst>
          </p:cNvPr>
          <p:cNvSpPr>
            <a:spLocks noGrp="1"/>
          </p:cNvSpPr>
          <p:nvPr>
            <p:ph type="sldNum" sz="quarter" idx="10"/>
          </p:nvPr>
        </p:nvSpPr>
        <p:spPr/>
        <p:txBody>
          <a:bodyPr/>
          <a:lstStyle/>
          <a:p>
            <a:pPr>
              <a:defRPr/>
            </a:pPr>
            <a:fld id="{76EB9E19-BEE4-47C8-A877-4D5D02EC2D1B}" type="slidenum">
              <a:rPr lang="en-US" altLang="en-US" smtClean="0"/>
              <a:pPr>
                <a:defRPr/>
              </a:pPr>
              <a:t>5</a:t>
            </a:fld>
            <a:endParaRPr lang="en-US" altLang="en-US" dirty="0"/>
          </a:p>
        </p:txBody>
      </p:sp>
      <p:pic>
        <p:nvPicPr>
          <p:cNvPr id="5" name="Picture 4">
            <a:extLst>
              <a:ext uri="{FF2B5EF4-FFF2-40B4-BE49-F238E27FC236}">
                <a16:creationId xmlns:a16="http://schemas.microsoft.com/office/drawing/2014/main" id="{866604E7-D3C5-4F06-B954-730FD87B0C21}"/>
              </a:ext>
            </a:extLst>
          </p:cNvPr>
          <p:cNvPicPr>
            <a:picLocks noChangeAspect="1"/>
          </p:cNvPicPr>
          <p:nvPr/>
        </p:nvPicPr>
        <p:blipFill>
          <a:blip r:embed="rId3"/>
          <a:stretch>
            <a:fillRect/>
          </a:stretch>
        </p:blipFill>
        <p:spPr>
          <a:xfrm>
            <a:off x="1543664" y="2698398"/>
            <a:ext cx="7659329" cy="3778602"/>
          </a:xfrm>
          <a:prstGeom prst="rect">
            <a:avLst/>
          </a:prstGeom>
        </p:spPr>
      </p:pic>
      <p:sp>
        <p:nvSpPr>
          <p:cNvPr id="8" name="Content Placeholder 2">
            <a:extLst>
              <a:ext uri="{FF2B5EF4-FFF2-40B4-BE49-F238E27FC236}">
                <a16:creationId xmlns:a16="http://schemas.microsoft.com/office/drawing/2014/main" id="{92E20D04-7055-47D2-AFDD-5FA170FA7415}"/>
              </a:ext>
            </a:extLst>
          </p:cNvPr>
          <p:cNvSpPr>
            <a:spLocks noGrp="1"/>
          </p:cNvSpPr>
          <p:nvPr>
            <p:ph idx="1"/>
          </p:nvPr>
        </p:nvSpPr>
        <p:spPr>
          <a:xfrm>
            <a:off x="747250" y="1063123"/>
            <a:ext cx="10245213" cy="4114800"/>
          </a:xfrm>
        </p:spPr>
        <p:txBody>
          <a:bodyPr/>
          <a:lstStyle/>
          <a:p>
            <a:r>
              <a:rPr lang="en-US" sz="2000" b="0" i="0" u="none" strike="noStrike" baseline="0" dirty="0">
                <a:latin typeface="+mj-lt"/>
              </a:rPr>
              <a:t>The Motion Picture and Video Production industry (NAICS 51211) in Rhode Island</a:t>
            </a:r>
          </a:p>
          <a:p>
            <a:pPr lvl="1"/>
            <a:r>
              <a:rPr lang="en-US" b="0" i="0" u="none" strike="noStrike" baseline="0" dirty="0">
                <a:latin typeface="+mj-lt"/>
              </a:rPr>
              <a:t>averaged </a:t>
            </a:r>
            <a:r>
              <a:rPr lang="en-US" b="1" i="0" u="none" strike="noStrike" baseline="0" dirty="0">
                <a:latin typeface="+mj-lt"/>
              </a:rPr>
              <a:t>64</a:t>
            </a:r>
            <a:r>
              <a:rPr lang="en-US" b="0" i="0" u="none" strike="noStrike" baseline="0" dirty="0">
                <a:latin typeface="+mj-lt"/>
              </a:rPr>
              <a:t> employees between 2000 and 2005</a:t>
            </a:r>
          </a:p>
          <a:p>
            <a:pPr lvl="1"/>
            <a:r>
              <a:rPr lang="en-US" b="0" i="0" u="none" strike="noStrike" baseline="0" dirty="0">
                <a:latin typeface="+mj-lt"/>
              </a:rPr>
              <a:t>averaged </a:t>
            </a:r>
            <a:r>
              <a:rPr lang="en-US" b="1" i="0" u="none" strike="noStrike" baseline="0" dirty="0">
                <a:latin typeface="+mj-lt"/>
              </a:rPr>
              <a:t>275</a:t>
            </a:r>
            <a:r>
              <a:rPr lang="en-US" b="0" i="0" u="none" strike="noStrike" baseline="0" dirty="0">
                <a:latin typeface="+mj-lt"/>
              </a:rPr>
              <a:t> employees 2006 to 2020</a:t>
            </a:r>
          </a:p>
          <a:p>
            <a:pPr lvl="1"/>
            <a:r>
              <a:rPr lang="en-US" b="1" i="0" u="none" strike="noStrike" baseline="0" dirty="0">
                <a:latin typeface="+mj-lt"/>
              </a:rPr>
              <a:t>430 percent </a:t>
            </a:r>
            <a:r>
              <a:rPr lang="en-US" b="0" i="0" u="none" strike="noStrike" baseline="0" dirty="0">
                <a:latin typeface="+mj-lt"/>
              </a:rPr>
              <a:t>increase in direct industry employment during the period following tax credit implementation </a:t>
            </a:r>
          </a:p>
        </p:txBody>
      </p:sp>
      <p:sp>
        <p:nvSpPr>
          <p:cNvPr id="10" name="TextBox 9">
            <a:extLst>
              <a:ext uri="{FF2B5EF4-FFF2-40B4-BE49-F238E27FC236}">
                <a16:creationId xmlns:a16="http://schemas.microsoft.com/office/drawing/2014/main" id="{ADBCE176-FE1D-466A-8ABB-5FB8E55C9E56}"/>
              </a:ext>
            </a:extLst>
          </p:cNvPr>
          <p:cNvSpPr txBox="1"/>
          <p:nvPr/>
        </p:nvSpPr>
        <p:spPr>
          <a:xfrm>
            <a:off x="7993625" y="6066192"/>
            <a:ext cx="3814915" cy="307777"/>
          </a:xfrm>
          <a:prstGeom prst="rect">
            <a:avLst/>
          </a:prstGeom>
          <a:noFill/>
        </p:spPr>
        <p:txBody>
          <a:bodyPr wrap="square">
            <a:spAutoFit/>
          </a:bodyPr>
          <a:lstStyle/>
          <a:p>
            <a:r>
              <a:rPr lang="en-US" sz="1400" b="0" i="0" u="none" strike="noStrike" baseline="0" dirty="0">
                <a:latin typeface="+mj-lt"/>
              </a:rPr>
              <a:t>Source: BLS Annual Data, 2000-2020</a:t>
            </a:r>
            <a:endParaRPr lang="en-US" sz="1400" dirty="0">
              <a:latin typeface="+mj-lt"/>
            </a:endParaRPr>
          </a:p>
        </p:txBody>
      </p:sp>
    </p:spTree>
    <p:extLst>
      <p:ext uri="{BB962C8B-B14F-4D97-AF65-F5344CB8AC3E}">
        <p14:creationId xmlns:p14="http://schemas.microsoft.com/office/powerpoint/2010/main" val="26001186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A69C88-0B55-4429-BB69-A2E0E7FF89C7}"/>
              </a:ext>
            </a:extLst>
          </p:cNvPr>
          <p:cNvSpPr>
            <a:spLocks noGrp="1"/>
          </p:cNvSpPr>
          <p:nvPr>
            <p:ph type="title"/>
          </p:nvPr>
        </p:nvSpPr>
        <p:spPr/>
        <p:txBody>
          <a:bodyPr/>
          <a:lstStyle/>
          <a:p>
            <a:r>
              <a:rPr lang="en-US" dirty="0"/>
              <a:t>Overview of our Analysis</a:t>
            </a:r>
          </a:p>
        </p:txBody>
      </p:sp>
      <p:sp>
        <p:nvSpPr>
          <p:cNvPr id="4" name="Slide Number Placeholder 3">
            <a:extLst>
              <a:ext uri="{FF2B5EF4-FFF2-40B4-BE49-F238E27FC236}">
                <a16:creationId xmlns:a16="http://schemas.microsoft.com/office/drawing/2014/main" id="{0080F5DA-B510-48B0-8FBE-DF9A1AAAF009}"/>
              </a:ext>
            </a:extLst>
          </p:cNvPr>
          <p:cNvSpPr>
            <a:spLocks noGrp="1"/>
          </p:cNvSpPr>
          <p:nvPr>
            <p:ph type="sldNum" sz="quarter" idx="10"/>
          </p:nvPr>
        </p:nvSpPr>
        <p:spPr/>
        <p:txBody>
          <a:bodyPr/>
          <a:lstStyle/>
          <a:p>
            <a:pPr>
              <a:defRPr/>
            </a:pPr>
            <a:fld id="{76EB9E19-BEE4-47C8-A877-4D5D02EC2D1B}" type="slidenum">
              <a:rPr lang="en-US" altLang="en-US" smtClean="0"/>
              <a:pPr>
                <a:defRPr/>
              </a:pPr>
              <a:t>6</a:t>
            </a:fld>
            <a:endParaRPr lang="en-US" altLang="en-US" dirty="0"/>
          </a:p>
        </p:txBody>
      </p:sp>
      <p:pic>
        <p:nvPicPr>
          <p:cNvPr id="6" name="Content Placeholder 5">
            <a:extLst>
              <a:ext uri="{FF2B5EF4-FFF2-40B4-BE49-F238E27FC236}">
                <a16:creationId xmlns:a16="http://schemas.microsoft.com/office/drawing/2014/main" id="{4D153886-798C-41B4-AD06-CD525E08F265}"/>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3250099" y="363792"/>
            <a:ext cx="6535326" cy="6735097"/>
          </a:xfrm>
          <a:prstGeom prst="rect">
            <a:avLst/>
          </a:prstGeom>
          <a:noFill/>
        </p:spPr>
      </p:pic>
      <p:sp>
        <p:nvSpPr>
          <p:cNvPr id="16" name="TextBox 15">
            <a:extLst>
              <a:ext uri="{FF2B5EF4-FFF2-40B4-BE49-F238E27FC236}">
                <a16:creationId xmlns:a16="http://schemas.microsoft.com/office/drawing/2014/main" id="{CCE90746-D28A-48DA-9791-7DF9B1F106F0}"/>
              </a:ext>
            </a:extLst>
          </p:cNvPr>
          <p:cNvSpPr txBox="1"/>
          <p:nvPr/>
        </p:nvSpPr>
        <p:spPr>
          <a:xfrm>
            <a:off x="602044" y="3089558"/>
            <a:ext cx="2202774" cy="646331"/>
          </a:xfrm>
          <a:prstGeom prst="rect">
            <a:avLst/>
          </a:prstGeom>
          <a:noFill/>
          <a:ln w="38100">
            <a:solidFill>
              <a:srgbClr val="FF0000"/>
            </a:solidFill>
          </a:ln>
        </p:spPr>
        <p:txBody>
          <a:bodyPr wrap="square" rtlCol="0">
            <a:spAutoFit/>
          </a:bodyPr>
          <a:lstStyle/>
          <a:p>
            <a:r>
              <a:rPr lang="en-US" b="1" dirty="0"/>
              <a:t>Regional Economic Impacts – </a:t>
            </a:r>
            <a:r>
              <a:rPr lang="en-US" b="1" i="1" dirty="0"/>
              <a:t>NOS4A2</a:t>
            </a:r>
            <a:endParaRPr lang="en-US" b="1" dirty="0"/>
          </a:p>
        </p:txBody>
      </p:sp>
      <p:sp>
        <p:nvSpPr>
          <p:cNvPr id="18" name="TextBox 17">
            <a:extLst>
              <a:ext uri="{FF2B5EF4-FFF2-40B4-BE49-F238E27FC236}">
                <a16:creationId xmlns:a16="http://schemas.microsoft.com/office/drawing/2014/main" id="{37F23B56-38F0-472F-8448-C8C4A04C3176}"/>
              </a:ext>
            </a:extLst>
          </p:cNvPr>
          <p:cNvSpPr txBox="1"/>
          <p:nvPr/>
        </p:nvSpPr>
        <p:spPr>
          <a:xfrm>
            <a:off x="9760387" y="2563461"/>
            <a:ext cx="2323226" cy="923330"/>
          </a:xfrm>
          <a:prstGeom prst="rect">
            <a:avLst/>
          </a:prstGeom>
          <a:noFill/>
          <a:ln w="38100">
            <a:solidFill>
              <a:schemeClr val="accent2">
                <a:lumMod val="50000"/>
              </a:schemeClr>
            </a:solidFill>
          </a:ln>
        </p:spPr>
        <p:txBody>
          <a:bodyPr wrap="square" rtlCol="0">
            <a:spAutoFit/>
          </a:bodyPr>
          <a:lstStyle/>
          <a:p>
            <a:r>
              <a:rPr lang="en-US" b="1" dirty="0"/>
              <a:t>Potential Tourism Benefits – </a:t>
            </a:r>
            <a:r>
              <a:rPr lang="en-US" b="1" i="1" dirty="0"/>
              <a:t>The Gilded Age</a:t>
            </a:r>
            <a:endParaRPr lang="en-US" b="1" dirty="0"/>
          </a:p>
        </p:txBody>
      </p:sp>
      <p:sp>
        <p:nvSpPr>
          <p:cNvPr id="3" name="Freeform: Shape 2">
            <a:extLst>
              <a:ext uri="{FF2B5EF4-FFF2-40B4-BE49-F238E27FC236}">
                <a16:creationId xmlns:a16="http://schemas.microsoft.com/office/drawing/2014/main" id="{D3770942-C022-43C9-9E5E-F5889A3BB2B0}"/>
              </a:ext>
            </a:extLst>
          </p:cNvPr>
          <p:cNvSpPr/>
          <p:nvPr/>
        </p:nvSpPr>
        <p:spPr bwMode="auto">
          <a:xfrm>
            <a:off x="2969342" y="2605548"/>
            <a:ext cx="5943547" cy="3755923"/>
          </a:xfrm>
          <a:custGeom>
            <a:avLst/>
            <a:gdLst>
              <a:gd name="connsiteX0" fmla="*/ 176981 w 5230761"/>
              <a:gd name="connsiteY0" fmla="*/ 9833 h 3382297"/>
              <a:gd name="connsiteX1" fmla="*/ 4296697 w 5230761"/>
              <a:gd name="connsiteY1" fmla="*/ 0 h 3382297"/>
              <a:gd name="connsiteX2" fmla="*/ 4385187 w 5230761"/>
              <a:gd name="connsiteY2" fmla="*/ 2123768 h 3382297"/>
              <a:gd name="connsiteX3" fmla="*/ 5220929 w 5230761"/>
              <a:gd name="connsiteY3" fmla="*/ 2123768 h 3382297"/>
              <a:gd name="connsiteX4" fmla="*/ 5230761 w 5230761"/>
              <a:gd name="connsiteY4" fmla="*/ 3382297 h 3382297"/>
              <a:gd name="connsiteX5" fmla="*/ 0 w 5230761"/>
              <a:gd name="connsiteY5" fmla="*/ 3382297 h 3382297"/>
              <a:gd name="connsiteX6" fmla="*/ 0 w 5230761"/>
              <a:gd name="connsiteY6" fmla="*/ 9833 h 3382297"/>
              <a:gd name="connsiteX7" fmla="*/ 245806 w 5230761"/>
              <a:gd name="connsiteY7" fmla="*/ 9833 h 3382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30761" h="3382297">
                <a:moveTo>
                  <a:pt x="176981" y="9833"/>
                </a:moveTo>
                <a:lnTo>
                  <a:pt x="4296697" y="0"/>
                </a:lnTo>
                <a:lnTo>
                  <a:pt x="4385187" y="2123768"/>
                </a:lnTo>
                <a:lnTo>
                  <a:pt x="5220929" y="2123768"/>
                </a:lnTo>
                <a:cubicBezTo>
                  <a:pt x="5224206" y="2543278"/>
                  <a:pt x="5227484" y="2962787"/>
                  <a:pt x="5230761" y="3382297"/>
                </a:cubicBezTo>
                <a:lnTo>
                  <a:pt x="0" y="3382297"/>
                </a:lnTo>
                <a:lnTo>
                  <a:pt x="0" y="9833"/>
                </a:lnTo>
                <a:lnTo>
                  <a:pt x="245806" y="9833"/>
                </a:lnTo>
              </a:path>
            </a:pathLst>
          </a:custGeom>
          <a:ln w="31750">
            <a:solidFill>
              <a:srgbClr val="FF0000"/>
            </a:solidFill>
            <a:headEnd type="none" w="med" len="med"/>
            <a:tailEnd type="none" w="med" len="med"/>
          </a:ln>
        </p:spPr>
        <p:style>
          <a:lnRef idx="2">
            <a:schemeClr val="accent2"/>
          </a:lnRef>
          <a:fillRef idx="0">
            <a:schemeClr val="accent2"/>
          </a:fillRef>
          <a:effectRef idx="1">
            <a:schemeClr val="accent2"/>
          </a:effectRef>
          <a:fontRef idx="minor">
            <a:schemeClr val="tx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charset="0"/>
            </a:endParaRPr>
          </a:p>
        </p:txBody>
      </p:sp>
      <p:sp>
        <p:nvSpPr>
          <p:cNvPr id="5" name="Freeform: Shape 4">
            <a:extLst>
              <a:ext uri="{FF2B5EF4-FFF2-40B4-BE49-F238E27FC236}">
                <a16:creationId xmlns:a16="http://schemas.microsoft.com/office/drawing/2014/main" id="{B3F22D4A-519B-41A2-A33A-DB782ED41FC7}"/>
              </a:ext>
            </a:extLst>
          </p:cNvPr>
          <p:cNvSpPr/>
          <p:nvPr/>
        </p:nvSpPr>
        <p:spPr bwMode="auto">
          <a:xfrm>
            <a:off x="7865808" y="2917423"/>
            <a:ext cx="1786192" cy="1811893"/>
          </a:xfrm>
          <a:custGeom>
            <a:avLst/>
            <a:gdLst>
              <a:gd name="connsiteX0" fmla="*/ 0 w 1678075"/>
              <a:gd name="connsiteY0" fmla="*/ 20097 h 1657978"/>
              <a:gd name="connsiteX1" fmla="*/ 50242 w 1678075"/>
              <a:gd name="connsiteY1" fmla="*/ 1647930 h 1657978"/>
              <a:gd name="connsiteX2" fmla="*/ 1678075 w 1678075"/>
              <a:gd name="connsiteY2" fmla="*/ 1657978 h 1657978"/>
              <a:gd name="connsiteX3" fmla="*/ 1637881 w 1678075"/>
              <a:gd name="connsiteY3" fmla="*/ 0 h 1657978"/>
              <a:gd name="connsiteX4" fmla="*/ 0 w 1678075"/>
              <a:gd name="connsiteY4" fmla="*/ 20097 h 16579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8075" h="1657978">
                <a:moveTo>
                  <a:pt x="0" y="20097"/>
                </a:moveTo>
                <a:lnTo>
                  <a:pt x="50242" y="1647930"/>
                </a:lnTo>
                <a:lnTo>
                  <a:pt x="1678075" y="1657978"/>
                </a:lnTo>
                <a:lnTo>
                  <a:pt x="1637881" y="0"/>
                </a:lnTo>
                <a:lnTo>
                  <a:pt x="0" y="20097"/>
                </a:lnTo>
                <a:close/>
              </a:path>
            </a:pathLst>
          </a:custGeom>
          <a:noFill/>
          <a:ln w="31750" cap="flat" cmpd="sng" algn="ctr">
            <a:solidFill>
              <a:schemeClr val="tx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charset="0"/>
            </a:endParaRPr>
          </a:p>
        </p:txBody>
      </p:sp>
    </p:spTree>
    <p:extLst>
      <p:ext uri="{BB962C8B-B14F-4D97-AF65-F5344CB8AC3E}">
        <p14:creationId xmlns:p14="http://schemas.microsoft.com/office/powerpoint/2010/main" val="3864846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A15349-127F-412B-ABF3-007E20008230}"/>
              </a:ext>
            </a:extLst>
          </p:cNvPr>
          <p:cNvSpPr>
            <a:spLocks noGrp="1"/>
          </p:cNvSpPr>
          <p:nvPr>
            <p:ph type="title"/>
          </p:nvPr>
        </p:nvSpPr>
        <p:spPr>
          <a:xfrm>
            <a:off x="914400" y="268857"/>
            <a:ext cx="10668000" cy="609600"/>
          </a:xfrm>
        </p:spPr>
        <p:txBody>
          <a:bodyPr wrap="square" anchor="ctr">
            <a:normAutofit/>
          </a:bodyPr>
          <a:lstStyle/>
          <a:p>
            <a:r>
              <a:rPr lang="en-US" i="1" dirty="0"/>
              <a:t>NOS4A2</a:t>
            </a:r>
            <a:r>
              <a:rPr lang="en-US" dirty="0"/>
              <a:t> Expenditures in Rhode Island (Seasons 1 and 2)</a:t>
            </a:r>
            <a:endParaRPr lang="en-US" i="1" dirty="0"/>
          </a:p>
        </p:txBody>
      </p:sp>
      <p:pic>
        <p:nvPicPr>
          <p:cNvPr id="6" name="Picture 5" descr="Chart, pie chart&#10;&#10;Description automatically generated">
            <a:extLst>
              <a:ext uri="{FF2B5EF4-FFF2-40B4-BE49-F238E27FC236}">
                <a16:creationId xmlns:a16="http://schemas.microsoft.com/office/drawing/2014/main" id="{71A9175A-F2B7-43E4-8861-E0691FF35DF3}"/>
              </a:ext>
            </a:extLst>
          </p:cNvPr>
          <p:cNvPicPr>
            <a:picLocks noChangeAspect="1"/>
          </p:cNvPicPr>
          <p:nvPr/>
        </p:nvPicPr>
        <p:blipFill>
          <a:blip r:embed="rId3"/>
          <a:stretch>
            <a:fillRect/>
          </a:stretch>
        </p:blipFill>
        <p:spPr>
          <a:xfrm>
            <a:off x="2722266" y="1177033"/>
            <a:ext cx="6747467" cy="4503934"/>
          </a:xfrm>
          <a:prstGeom prst="rect">
            <a:avLst/>
          </a:prstGeom>
          <a:noFill/>
        </p:spPr>
      </p:pic>
      <p:sp>
        <p:nvSpPr>
          <p:cNvPr id="4" name="Slide Number Placeholder 3">
            <a:extLst>
              <a:ext uri="{FF2B5EF4-FFF2-40B4-BE49-F238E27FC236}">
                <a16:creationId xmlns:a16="http://schemas.microsoft.com/office/drawing/2014/main" id="{F21C7EF4-E0B5-4E2F-92BF-0EC8B7E83623}"/>
              </a:ext>
            </a:extLst>
          </p:cNvPr>
          <p:cNvSpPr>
            <a:spLocks noGrp="1"/>
          </p:cNvSpPr>
          <p:nvPr>
            <p:ph type="sldNum" sz="quarter" idx="10"/>
          </p:nvPr>
        </p:nvSpPr>
        <p:spPr>
          <a:xfrm>
            <a:off x="9652000" y="6477000"/>
            <a:ext cx="2540000" cy="381000"/>
          </a:xfrm>
        </p:spPr>
        <p:txBody>
          <a:bodyPr wrap="square" anchor="t">
            <a:normAutofit/>
          </a:bodyPr>
          <a:lstStyle/>
          <a:p>
            <a:pPr>
              <a:defRPr/>
            </a:pPr>
            <a:fld id="{76EB9E19-BEE4-47C8-A877-4D5D02EC2D1B}" type="slidenum">
              <a:rPr lang="en-US" altLang="en-US" smtClean="0"/>
              <a:pPr>
                <a:defRPr/>
              </a:pPr>
              <a:t>7</a:t>
            </a:fld>
            <a:endParaRPr lang="en-US" altLang="en-US" dirty="0"/>
          </a:p>
        </p:txBody>
      </p:sp>
      <p:sp>
        <p:nvSpPr>
          <p:cNvPr id="3" name="TextBox 2">
            <a:extLst>
              <a:ext uri="{FF2B5EF4-FFF2-40B4-BE49-F238E27FC236}">
                <a16:creationId xmlns:a16="http://schemas.microsoft.com/office/drawing/2014/main" id="{48AD3B0F-2862-452C-A44C-90F4A6170E80}"/>
              </a:ext>
            </a:extLst>
          </p:cNvPr>
          <p:cNvSpPr txBox="1"/>
          <p:nvPr/>
        </p:nvSpPr>
        <p:spPr>
          <a:xfrm>
            <a:off x="619432" y="1514168"/>
            <a:ext cx="2359742" cy="2308324"/>
          </a:xfrm>
          <a:prstGeom prst="rect">
            <a:avLst/>
          </a:prstGeom>
          <a:noFill/>
        </p:spPr>
        <p:txBody>
          <a:bodyPr wrap="square" rtlCol="0">
            <a:spAutoFit/>
          </a:bodyPr>
          <a:lstStyle/>
          <a:p>
            <a:r>
              <a:rPr lang="en-US" sz="2400" dirty="0"/>
              <a:t>Total: </a:t>
            </a:r>
          </a:p>
          <a:p>
            <a:r>
              <a:rPr lang="en-US" sz="2400" dirty="0"/>
              <a:t>$57 million in expenditures,</a:t>
            </a:r>
          </a:p>
          <a:p>
            <a:r>
              <a:rPr lang="en-US" sz="2400" dirty="0"/>
              <a:t>excluding above-the-line expenses</a:t>
            </a:r>
          </a:p>
        </p:txBody>
      </p:sp>
    </p:spTree>
    <p:extLst>
      <p:ext uri="{BB962C8B-B14F-4D97-AF65-F5344CB8AC3E}">
        <p14:creationId xmlns:p14="http://schemas.microsoft.com/office/powerpoint/2010/main" val="33914995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Map&#10;&#10;Description automatically generated">
            <a:extLst>
              <a:ext uri="{FF2B5EF4-FFF2-40B4-BE49-F238E27FC236}">
                <a16:creationId xmlns:a16="http://schemas.microsoft.com/office/drawing/2014/main" id="{22E65343-AEB5-4487-A00D-5C500E3510BC}"/>
              </a:ext>
            </a:extLst>
          </p:cNvPr>
          <p:cNvPicPr>
            <a:picLocks noChangeAspect="1"/>
          </p:cNvPicPr>
          <p:nvPr/>
        </p:nvPicPr>
        <p:blipFill rotWithShape="1">
          <a:blip r:embed="rId3">
            <a:extLst>
              <a:ext uri="{28A0092B-C50C-407E-A947-70E740481C1C}">
                <a14:useLocalDpi xmlns:a14="http://schemas.microsoft.com/office/drawing/2010/main" val="0"/>
              </a:ext>
            </a:extLst>
          </a:blip>
          <a:srcRect l="1533" t="8136" r="360" b="1764"/>
          <a:stretch/>
        </p:blipFill>
        <p:spPr bwMode="auto">
          <a:xfrm>
            <a:off x="5154437" y="878457"/>
            <a:ext cx="5185043" cy="5957414"/>
          </a:xfrm>
          <a:prstGeom prst="rect">
            <a:avLst/>
          </a:prstGeom>
          <a:noFill/>
          <a:ln>
            <a:noFill/>
          </a:ln>
          <a:extLst>
            <a:ext uri="{53640926-AAD7-44D8-BBD7-CCE9431645EC}">
              <a14:shadowObscured xmlns:a14="http://schemas.microsoft.com/office/drawing/2010/main"/>
            </a:ext>
          </a:extLst>
        </p:spPr>
      </p:pic>
      <p:sp>
        <p:nvSpPr>
          <p:cNvPr id="2" name="Title 1">
            <a:extLst>
              <a:ext uri="{FF2B5EF4-FFF2-40B4-BE49-F238E27FC236}">
                <a16:creationId xmlns:a16="http://schemas.microsoft.com/office/drawing/2014/main" id="{67A15349-127F-412B-ABF3-007E20008230}"/>
              </a:ext>
            </a:extLst>
          </p:cNvPr>
          <p:cNvSpPr>
            <a:spLocks noGrp="1"/>
          </p:cNvSpPr>
          <p:nvPr>
            <p:ph type="title"/>
          </p:nvPr>
        </p:nvSpPr>
        <p:spPr>
          <a:xfrm>
            <a:off x="914400" y="268857"/>
            <a:ext cx="10668000" cy="609600"/>
          </a:xfrm>
        </p:spPr>
        <p:txBody>
          <a:bodyPr wrap="square" anchor="ctr">
            <a:normAutofit/>
          </a:bodyPr>
          <a:lstStyle/>
          <a:p>
            <a:r>
              <a:rPr lang="en-US" dirty="0"/>
              <a:t>Distribution of </a:t>
            </a:r>
            <a:r>
              <a:rPr lang="en-US" i="1" dirty="0"/>
              <a:t>NOS4A2</a:t>
            </a:r>
            <a:r>
              <a:rPr lang="en-US" dirty="0"/>
              <a:t> Expenditures</a:t>
            </a:r>
            <a:endParaRPr lang="en-US" i="1" dirty="0"/>
          </a:p>
        </p:txBody>
      </p:sp>
      <p:sp>
        <p:nvSpPr>
          <p:cNvPr id="4" name="Slide Number Placeholder 3">
            <a:extLst>
              <a:ext uri="{FF2B5EF4-FFF2-40B4-BE49-F238E27FC236}">
                <a16:creationId xmlns:a16="http://schemas.microsoft.com/office/drawing/2014/main" id="{F21C7EF4-E0B5-4E2F-92BF-0EC8B7E83623}"/>
              </a:ext>
            </a:extLst>
          </p:cNvPr>
          <p:cNvSpPr>
            <a:spLocks noGrp="1"/>
          </p:cNvSpPr>
          <p:nvPr>
            <p:ph type="sldNum" sz="quarter" idx="10"/>
          </p:nvPr>
        </p:nvSpPr>
        <p:spPr>
          <a:xfrm>
            <a:off x="9652000" y="6477000"/>
            <a:ext cx="2540000" cy="381000"/>
          </a:xfrm>
        </p:spPr>
        <p:txBody>
          <a:bodyPr wrap="square" anchor="t">
            <a:normAutofit/>
          </a:bodyPr>
          <a:lstStyle/>
          <a:p>
            <a:pPr>
              <a:defRPr/>
            </a:pPr>
            <a:fld id="{76EB9E19-BEE4-47C8-A877-4D5D02EC2D1B}" type="slidenum">
              <a:rPr lang="en-US" altLang="en-US" smtClean="0"/>
              <a:pPr>
                <a:defRPr/>
              </a:pPr>
              <a:t>8</a:t>
            </a:fld>
            <a:endParaRPr lang="en-US" altLang="en-US" dirty="0"/>
          </a:p>
        </p:txBody>
      </p:sp>
      <p:sp>
        <p:nvSpPr>
          <p:cNvPr id="3" name="TextBox 2">
            <a:extLst>
              <a:ext uri="{FF2B5EF4-FFF2-40B4-BE49-F238E27FC236}">
                <a16:creationId xmlns:a16="http://schemas.microsoft.com/office/drawing/2014/main" id="{CF32871E-A95B-4493-AB79-1985F69664FB}"/>
              </a:ext>
            </a:extLst>
          </p:cNvPr>
          <p:cNvSpPr txBox="1"/>
          <p:nvPr/>
        </p:nvSpPr>
        <p:spPr>
          <a:xfrm>
            <a:off x="393290" y="2035277"/>
            <a:ext cx="4296697" cy="1938992"/>
          </a:xfrm>
          <a:prstGeom prst="rect">
            <a:avLst/>
          </a:prstGeom>
          <a:noFill/>
        </p:spPr>
        <p:txBody>
          <a:bodyPr wrap="square" rtlCol="0">
            <a:spAutoFit/>
          </a:bodyPr>
          <a:lstStyle/>
          <a:p>
            <a:pPr marL="342900" indent="-342900">
              <a:buFont typeface="Arial" panose="020B0604020202020204" pitchFamily="34" charset="0"/>
              <a:buChar char="•"/>
            </a:pPr>
            <a:r>
              <a:rPr lang="en-US" sz="2400" dirty="0"/>
              <a:t>Expenditures in 95% of communities</a:t>
            </a:r>
          </a:p>
          <a:p>
            <a:endParaRPr lang="en-US" sz="2400" dirty="0"/>
          </a:p>
          <a:p>
            <a:pPr marL="342900" indent="-342900">
              <a:buFont typeface="Arial" panose="020B0604020202020204" pitchFamily="34" charset="0"/>
              <a:buChar char="•"/>
            </a:pPr>
            <a:r>
              <a:rPr lang="en-US" sz="2400" dirty="0"/>
              <a:t>Utilized over 650 vendors in the state</a:t>
            </a:r>
          </a:p>
        </p:txBody>
      </p:sp>
      <p:sp>
        <p:nvSpPr>
          <p:cNvPr id="7" name="TextBox 6">
            <a:extLst>
              <a:ext uri="{FF2B5EF4-FFF2-40B4-BE49-F238E27FC236}">
                <a16:creationId xmlns:a16="http://schemas.microsoft.com/office/drawing/2014/main" id="{CEAB784D-E7BC-445C-BDA0-21F202E54053}"/>
              </a:ext>
            </a:extLst>
          </p:cNvPr>
          <p:cNvSpPr txBox="1"/>
          <p:nvPr/>
        </p:nvSpPr>
        <p:spPr>
          <a:xfrm>
            <a:off x="133985" y="5812164"/>
            <a:ext cx="4398686" cy="523220"/>
          </a:xfrm>
          <a:prstGeom prst="rect">
            <a:avLst/>
          </a:prstGeom>
          <a:noFill/>
        </p:spPr>
        <p:txBody>
          <a:bodyPr wrap="square">
            <a:spAutoFit/>
          </a:bodyPr>
          <a:lstStyle/>
          <a:p>
            <a:r>
              <a:rPr lang="en-US" sz="1400" b="0" i="0" u="none" strike="noStrike" baseline="0" dirty="0">
                <a:latin typeface="+mj-lt"/>
              </a:rPr>
              <a:t>Source: AMC data. Note: Location data was not available for all expenditures</a:t>
            </a:r>
            <a:endParaRPr lang="en-US" sz="1400" dirty="0">
              <a:latin typeface="+mj-lt"/>
            </a:endParaRPr>
          </a:p>
        </p:txBody>
      </p:sp>
    </p:spTree>
    <p:extLst>
      <p:ext uri="{BB962C8B-B14F-4D97-AF65-F5344CB8AC3E}">
        <p14:creationId xmlns:p14="http://schemas.microsoft.com/office/powerpoint/2010/main" val="2680832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A15349-127F-412B-ABF3-007E20008230}"/>
              </a:ext>
            </a:extLst>
          </p:cNvPr>
          <p:cNvSpPr>
            <a:spLocks noGrp="1"/>
          </p:cNvSpPr>
          <p:nvPr>
            <p:ph type="title"/>
          </p:nvPr>
        </p:nvSpPr>
        <p:spPr>
          <a:xfrm>
            <a:off x="412955" y="268857"/>
            <a:ext cx="11484077" cy="609600"/>
          </a:xfrm>
        </p:spPr>
        <p:txBody>
          <a:bodyPr/>
          <a:lstStyle/>
          <a:p>
            <a:r>
              <a:rPr lang="en-US" dirty="0"/>
              <a:t>Regional Economic Impacts of </a:t>
            </a:r>
            <a:r>
              <a:rPr lang="en-US" i="1" dirty="0"/>
              <a:t>NOS4A2 Expenditures in Rhode Island</a:t>
            </a:r>
            <a:endParaRPr lang="en-US" dirty="0"/>
          </a:p>
        </p:txBody>
      </p:sp>
      <p:sp>
        <p:nvSpPr>
          <p:cNvPr id="4" name="Slide Number Placeholder 3">
            <a:extLst>
              <a:ext uri="{FF2B5EF4-FFF2-40B4-BE49-F238E27FC236}">
                <a16:creationId xmlns:a16="http://schemas.microsoft.com/office/drawing/2014/main" id="{F21C7EF4-E0B5-4E2F-92BF-0EC8B7E83623}"/>
              </a:ext>
            </a:extLst>
          </p:cNvPr>
          <p:cNvSpPr>
            <a:spLocks noGrp="1"/>
          </p:cNvSpPr>
          <p:nvPr>
            <p:ph type="sldNum" sz="quarter" idx="10"/>
          </p:nvPr>
        </p:nvSpPr>
        <p:spPr/>
        <p:txBody>
          <a:bodyPr/>
          <a:lstStyle/>
          <a:p>
            <a:pPr>
              <a:defRPr/>
            </a:pPr>
            <a:fld id="{76EB9E19-BEE4-47C8-A877-4D5D02EC2D1B}" type="slidenum">
              <a:rPr lang="en-US" altLang="en-US" smtClean="0"/>
              <a:pPr>
                <a:defRPr/>
              </a:pPr>
              <a:t>9</a:t>
            </a:fld>
            <a:endParaRPr lang="en-US" altLang="en-US" dirty="0"/>
          </a:p>
        </p:txBody>
      </p:sp>
      <p:graphicFrame>
        <p:nvGraphicFramePr>
          <p:cNvPr id="8" name="Content Placeholder 7">
            <a:extLst>
              <a:ext uri="{FF2B5EF4-FFF2-40B4-BE49-F238E27FC236}">
                <a16:creationId xmlns:a16="http://schemas.microsoft.com/office/drawing/2014/main" id="{9A5B942F-2882-4AB6-B107-34E733A3CBDE}"/>
              </a:ext>
            </a:extLst>
          </p:cNvPr>
          <p:cNvGraphicFramePr>
            <a:graphicFrameLocks noGrp="1"/>
          </p:cNvGraphicFramePr>
          <p:nvPr>
            <p:ph idx="1"/>
            <p:extLst>
              <p:ext uri="{D42A27DB-BD31-4B8C-83A1-F6EECF244321}">
                <p14:modId xmlns:p14="http://schemas.microsoft.com/office/powerpoint/2010/main" val="3306929796"/>
              </p:ext>
            </p:extLst>
          </p:nvPr>
        </p:nvGraphicFramePr>
        <p:xfrm>
          <a:off x="2697480" y="1164458"/>
          <a:ext cx="7589521" cy="4908935"/>
        </p:xfrm>
        <a:graphic>
          <a:graphicData uri="http://schemas.openxmlformats.org/drawingml/2006/table">
            <a:tbl>
              <a:tblPr firstRow="1" firstCol="1" lastRow="1" bandRow="1">
                <a:tableStyleId>{5C22544A-7EE6-4342-B048-85BDC9FD1C3A}</a:tableStyleId>
              </a:tblPr>
              <a:tblGrid>
                <a:gridCol w="2798368">
                  <a:extLst>
                    <a:ext uri="{9D8B030D-6E8A-4147-A177-3AD203B41FA5}">
                      <a16:colId xmlns:a16="http://schemas.microsoft.com/office/drawing/2014/main" val="2133238252"/>
                    </a:ext>
                  </a:extLst>
                </a:gridCol>
                <a:gridCol w="1221541">
                  <a:extLst>
                    <a:ext uri="{9D8B030D-6E8A-4147-A177-3AD203B41FA5}">
                      <a16:colId xmlns:a16="http://schemas.microsoft.com/office/drawing/2014/main" val="434733890"/>
                    </a:ext>
                  </a:extLst>
                </a:gridCol>
                <a:gridCol w="1221541">
                  <a:extLst>
                    <a:ext uri="{9D8B030D-6E8A-4147-A177-3AD203B41FA5}">
                      <a16:colId xmlns:a16="http://schemas.microsoft.com/office/drawing/2014/main" val="3792600918"/>
                    </a:ext>
                  </a:extLst>
                </a:gridCol>
                <a:gridCol w="1207168">
                  <a:extLst>
                    <a:ext uri="{9D8B030D-6E8A-4147-A177-3AD203B41FA5}">
                      <a16:colId xmlns:a16="http://schemas.microsoft.com/office/drawing/2014/main" val="535106235"/>
                    </a:ext>
                  </a:extLst>
                </a:gridCol>
                <a:gridCol w="1140903">
                  <a:extLst>
                    <a:ext uri="{9D8B030D-6E8A-4147-A177-3AD203B41FA5}">
                      <a16:colId xmlns:a16="http://schemas.microsoft.com/office/drawing/2014/main" val="1570776762"/>
                    </a:ext>
                  </a:extLst>
                </a:gridCol>
              </a:tblGrid>
              <a:tr h="861932">
                <a:tc>
                  <a:txBody>
                    <a:bodyPr/>
                    <a:lstStyle/>
                    <a:p>
                      <a:pPr marL="0" marR="0" algn="ctr">
                        <a:lnSpc>
                          <a:spcPts val="1200"/>
                        </a:lnSpc>
                        <a:spcBef>
                          <a:spcPts val="600"/>
                        </a:spcBef>
                        <a:spcAft>
                          <a:spcPts val="600"/>
                        </a:spcAft>
                      </a:pPr>
                      <a:r>
                        <a:rPr lang="en-US" sz="1200" cap="all">
                          <a:effectLst/>
                        </a:rPr>
                        <a:t>Sector</a:t>
                      </a:r>
                      <a:endParaRPr lang="en-US" sz="1200" b="1" cap="all">
                        <a:solidFill>
                          <a:srgbClr val="002060"/>
                        </a:solidFill>
                        <a:effectLst/>
                        <a:latin typeface="Trebuchet MS" panose="020B0603020202020204" pitchFamily="34" charset="0"/>
                        <a:ea typeface="Times" panose="02020603050405020304" pitchFamily="18" charset="0"/>
                        <a:cs typeface="Times New Roman" panose="02020603050405020304" pitchFamily="18" charset="0"/>
                      </a:endParaRPr>
                    </a:p>
                  </a:txBody>
                  <a:tcPr marL="58046" marR="58046" marT="0" marB="0" anchor="ctr"/>
                </a:tc>
                <a:tc>
                  <a:txBody>
                    <a:bodyPr/>
                    <a:lstStyle/>
                    <a:p>
                      <a:pPr marL="0" marR="0" algn="ctr">
                        <a:lnSpc>
                          <a:spcPts val="1200"/>
                        </a:lnSpc>
                        <a:spcBef>
                          <a:spcPts val="600"/>
                        </a:spcBef>
                        <a:spcAft>
                          <a:spcPts val="600"/>
                        </a:spcAft>
                      </a:pPr>
                      <a:r>
                        <a:rPr lang="en-US" sz="1200" cap="all" dirty="0">
                          <a:effectLst/>
                        </a:rPr>
                        <a:t>Employment (FTE)</a:t>
                      </a:r>
                      <a:endParaRPr lang="en-US" sz="1200" b="1" cap="all" dirty="0">
                        <a:solidFill>
                          <a:srgbClr val="002060"/>
                        </a:solidFill>
                        <a:effectLst/>
                        <a:latin typeface="Trebuchet MS" panose="020B0603020202020204" pitchFamily="34" charset="0"/>
                        <a:ea typeface="Times" panose="02020603050405020304" pitchFamily="18" charset="0"/>
                        <a:cs typeface="Times New Roman" panose="02020603050405020304" pitchFamily="18" charset="0"/>
                      </a:endParaRPr>
                    </a:p>
                  </a:txBody>
                  <a:tcPr marL="58046" marR="58046" marT="0" marB="0" anchor="ctr"/>
                </a:tc>
                <a:tc>
                  <a:txBody>
                    <a:bodyPr/>
                    <a:lstStyle/>
                    <a:p>
                      <a:pPr marL="0" marR="0" algn="ctr">
                        <a:lnSpc>
                          <a:spcPts val="1200"/>
                        </a:lnSpc>
                        <a:spcBef>
                          <a:spcPts val="600"/>
                        </a:spcBef>
                        <a:spcAft>
                          <a:spcPts val="600"/>
                        </a:spcAft>
                      </a:pPr>
                      <a:r>
                        <a:rPr lang="en-US" sz="1200" cap="all">
                          <a:effectLst/>
                        </a:rPr>
                        <a:t>Labor Income</a:t>
                      </a:r>
                      <a:endParaRPr lang="en-US" sz="1200" b="1" cap="all">
                        <a:solidFill>
                          <a:srgbClr val="002060"/>
                        </a:solidFill>
                        <a:effectLst/>
                        <a:latin typeface="Trebuchet MS" panose="020B0603020202020204" pitchFamily="34" charset="0"/>
                        <a:ea typeface="Times" panose="02020603050405020304" pitchFamily="18" charset="0"/>
                        <a:cs typeface="Times New Roman" panose="02020603050405020304" pitchFamily="18" charset="0"/>
                      </a:endParaRPr>
                    </a:p>
                  </a:txBody>
                  <a:tcPr marL="58046" marR="58046" marT="0" marB="0" anchor="ctr"/>
                </a:tc>
                <a:tc>
                  <a:txBody>
                    <a:bodyPr/>
                    <a:lstStyle/>
                    <a:p>
                      <a:pPr marL="0" marR="0" algn="ctr">
                        <a:lnSpc>
                          <a:spcPts val="1200"/>
                        </a:lnSpc>
                        <a:spcBef>
                          <a:spcPts val="600"/>
                        </a:spcBef>
                        <a:spcAft>
                          <a:spcPts val="600"/>
                        </a:spcAft>
                      </a:pPr>
                      <a:r>
                        <a:rPr lang="en-US" sz="1200" cap="all">
                          <a:effectLst/>
                        </a:rPr>
                        <a:t>Value Added</a:t>
                      </a:r>
                      <a:endParaRPr lang="en-US" sz="1200" b="1" cap="all">
                        <a:solidFill>
                          <a:srgbClr val="002060"/>
                        </a:solidFill>
                        <a:effectLst/>
                        <a:latin typeface="Trebuchet MS" panose="020B0603020202020204" pitchFamily="34" charset="0"/>
                        <a:ea typeface="Times" panose="02020603050405020304" pitchFamily="18" charset="0"/>
                        <a:cs typeface="Times New Roman" panose="02020603050405020304" pitchFamily="18" charset="0"/>
                      </a:endParaRPr>
                    </a:p>
                  </a:txBody>
                  <a:tcPr marL="58046" marR="58046" marT="0" marB="0" anchor="ctr"/>
                </a:tc>
                <a:tc>
                  <a:txBody>
                    <a:bodyPr/>
                    <a:lstStyle/>
                    <a:p>
                      <a:pPr marL="0" marR="0" algn="ctr">
                        <a:lnSpc>
                          <a:spcPts val="1200"/>
                        </a:lnSpc>
                        <a:spcBef>
                          <a:spcPts val="600"/>
                        </a:spcBef>
                        <a:spcAft>
                          <a:spcPts val="600"/>
                        </a:spcAft>
                      </a:pPr>
                      <a:r>
                        <a:rPr lang="en-US" sz="1200" cap="all" dirty="0">
                          <a:effectLst/>
                        </a:rPr>
                        <a:t>Output</a:t>
                      </a:r>
                      <a:endParaRPr lang="en-US" sz="1200" b="1" cap="all" dirty="0">
                        <a:solidFill>
                          <a:srgbClr val="002060"/>
                        </a:solidFill>
                        <a:effectLst/>
                        <a:latin typeface="Trebuchet MS" panose="020B0603020202020204" pitchFamily="34" charset="0"/>
                        <a:ea typeface="Times" panose="02020603050405020304" pitchFamily="18" charset="0"/>
                        <a:cs typeface="Times New Roman" panose="02020603050405020304" pitchFamily="18" charset="0"/>
                      </a:endParaRPr>
                    </a:p>
                  </a:txBody>
                  <a:tcPr marL="58046" marR="58046" marT="0" marB="0" anchor="ctr"/>
                </a:tc>
                <a:extLst>
                  <a:ext uri="{0D108BD9-81ED-4DB2-BD59-A6C34878D82A}">
                    <a16:rowId xmlns:a16="http://schemas.microsoft.com/office/drawing/2014/main" val="1636049099"/>
                  </a:ext>
                </a:extLst>
              </a:tr>
              <a:tr h="327732">
                <a:tc>
                  <a:txBody>
                    <a:bodyPr/>
                    <a:lstStyle/>
                    <a:p>
                      <a:pPr marL="0" marR="0">
                        <a:lnSpc>
                          <a:spcPts val="1200"/>
                        </a:lnSpc>
                        <a:spcBef>
                          <a:spcPts val="100"/>
                        </a:spcBef>
                        <a:spcAft>
                          <a:spcPts val="100"/>
                        </a:spcAft>
                      </a:pPr>
                      <a:r>
                        <a:rPr lang="en-US" sz="1000">
                          <a:effectLst/>
                        </a:rPr>
                        <a:t>Motion picture and video industries</a:t>
                      </a:r>
                      <a:endParaRPr lang="en-US" sz="1000">
                        <a:effectLst/>
                        <a:latin typeface="Trebuchet MS" panose="020B0603020202020204" pitchFamily="34" charset="0"/>
                        <a:ea typeface="Times" panose="02020603050405020304" pitchFamily="18" charset="0"/>
                        <a:cs typeface="Times New Roman" panose="02020603050405020304" pitchFamily="18" charset="0"/>
                      </a:endParaRPr>
                    </a:p>
                  </a:txBody>
                  <a:tcPr marL="58046" marR="58046" marT="0" marB="0" anchor="ctr"/>
                </a:tc>
                <a:tc>
                  <a:txBody>
                    <a:bodyPr/>
                    <a:lstStyle/>
                    <a:p>
                      <a:pPr marL="0" marR="0" algn="ctr">
                        <a:lnSpc>
                          <a:spcPts val="1200"/>
                        </a:lnSpc>
                        <a:spcBef>
                          <a:spcPts val="100"/>
                        </a:spcBef>
                        <a:spcAft>
                          <a:spcPts val="100"/>
                        </a:spcAft>
                      </a:pPr>
                      <a:r>
                        <a:rPr lang="en-US" sz="1200" dirty="0">
                          <a:effectLst/>
                        </a:rPr>
                        <a:t>337</a:t>
                      </a:r>
                      <a:endParaRPr lang="en-US" sz="1200" dirty="0">
                        <a:effectLst/>
                        <a:latin typeface="Trebuchet MS" panose="020B0603020202020204" pitchFamily="34" charset="0"/>
                        <a:ea typeface="Times" panose="02020603050405020304" pitchFamily="18" charset="0"/>
                        <a:cs typeface="Times New Roman" panose="02020603050405020304" pitchFamily="18" charset="0"/>
                      </a:endParaRPr>
                    </a:p>
                  </a:txBody>
                  <a:tcPr marL="58046" marR="58046" marT="0" marB="0" anchor="ctr"/>
                </a:tc>
                <a:tc>
                  <a:txBody>
                    <a:bodyPr/>
                    <a:lstStyle/>
                    <a:p>
                      <a:pPr marL="0" marR="0" algn="ctr">
                        <a:lnSpc>
                          <a:spcPts val="1200"/>
                        </a:lnSpc>
                        <a:spcBef>
                          <a:spcPts val="100"/>
                        </a:spcBef>
                        <a:spcAft>
                          <a:spcPts val="100"/>
                        </a:spcAft>
                      </a:pPr>
                      <a:r>
                        <a:rPr lang="en-US" sz="1200" dirty="0">
                          <a:effectLst/>
                        </a:rPr>
                        <a:t>$16,000,000</a:t>
                      </a:r>
                      <a:endParaRPr lang="en-US" sz="1200" dirty="0">
                        <a:effectLst/>
                        <a:latin typeface="Trebuchet MS" panose="020B0603020202020204" pitchFamily="34" charset="0"/>
                        <a:ea typeface="Times" panose="02020603050405020304" pitchFamily="18" charset="0"/>
                        <a:cs typeface="Times New Roman" panose="02020603050405020304" pitchFamily="18" charset="0"/>
                      </a:endParaRPr>
                    </a:p>
                  </a:txBody>
                  <a:tcPr marL="58046" marR="58046" marT="0" marB="0" anchor="ctr"/>
                </a:tc>
                <a:tc>
                  <a:txBody>
                    <a:bodyPr/>
                    <a:lstStyle/>
                    <a:p>
                      <a:pPr marL="0" marR="0" algn="ctr">
                        <a:lnSpc>
                          <a:spcPts val="1200"/>
                        </a:lnSpc>
                        <a:spcBef>
                          <a:spcPts val="100"/>
                        </a:spcBef>
                        <a:spcAft>
                          <a:spcPts val="100"/>
                        </a:spcAft>
                      </a:pPr>
                      <a:r>
                        <a:rPr lang="en-US" sz="1200">
                          <a:effectLst/>
                        </a:rPr>
                        <a:t>$16,000,000</a:t>
                      </a:r>
                      <a:endParaRPr lang="en-US" sz="1200">
                        <a:effectLst/>
                        <a:latin typeface="Trebuchet MS" panose="020B0603020202020204" pitchFamily="34" charset="0"/>
                        <a:ea typeface="Times" panose="02020603050405020304" pitchFamily="18" charset="0"/>
                        <a:cs typeface="Times New Roman" panose="02020603050405020304" pitchFamily="18" charset="0"/>
                      </a:endParaRPr>
                    </a:p>
                  </a:txBody>
                  <a:tcPr marL="58046" marR="58046" marT="0" marB="0" anchor="ctr"/>
                </a:tc>
                <a:tc>
                  <a:txBody>
                    <a:bodyPr/>
                    <a:lstStyle/>
                    <a:p>
                      <a:pPr marL="0" marR="0" algn="ctr">
                        <a:lnSpc>
                          <a:spcPts val="1200"/>
                        </a:lnSpc>
                        <a:spcBef>
                          <a:spcPts val="100"/>
                        </a:spcBef>
                        <a:spcAft>
                          <a:spcPts val="100"/>
                        </a:spcAft>
                      </a:pPr>
                      <a:r>
                        <a:rPr lang="en-US" sz="1200">
                          <a:effectLst/>
                        </a:rPr>
                        <a:t>$18,000,000</a:t>
                      </a:r>
                      <a:endParaRPr lang="en-US" sz="1200">
                        <a:effectLst/>
                        <a:latin typeface="Trebuchet MS" panose="020B0603020202020204" pitchFamily="34" charset="0"/>
                        <a:ea typeface="Times" panose="02020603050405020304" pitchFamily="18" charset="0"/>
                        <a:cs typeface="Times New Roman" panose="02020603050405020304" pitchFamily="18" charset="0"/>
                      </a:endParaRPr>
                    </a:p>
                  </a:txBody>
                  <a:tcPr marL="58046" marR="58046" marT="0" marB="0" anchor="ctr"/>
                </a:tc>
                <a:extLst>
                  <a:ext uri="{0D108BD9-81ED-4DB2-BD59-A6C34878D82A}">
                    <a16:rowId xmlns:a16="http://schemas.microsoft.com/office/drawing/2014/main" val="1824856963"/>
                  </a:ext>
                </a:extLst>
              </a:tr>
              <a:tr h="327732">
                <a:tc>
                  <a:txBody>
                    <a:bodyPr/>
                    <a:lstStyle/>
                    <a:p>
                      <a:pPr marL="0" marR="0">
                        <a:lnSpc>
                          <a:spcPts val="1200"/>
                        </a:lnSpc>
                        <a:spcBef>
                          <a:spcPts val="100"/>
                        </a:spcBef>
                        <a:spcAft>
                          <a:spcPts val="100"/>
                        </a:spcAft>
                      </a:pPr>
                      <a:r>
                        <a:rPr lang="en-US" sz="1000">
                          <a:effectLst/>
                        </a:rPr>
                        <a:t>Transit and ground passenger transportation</a:t>
                      </a:r>
                      <a:endParaRPr lang="en-US" sz="1000">
                        <a:effectLst/>
                        <a:latin typeface="Trebuchet MS" panose="020B0603020202020204" pitchFamily="34" charset="0"/>
                        <a:ea typeface="Times" panose="02020603050405020304" pitchFamily="18" charset="0"/>
                        <a:cs typeface="Times New Roman" panose="02020603050405020304" pitchFamily="18" charset="0"/>
                      </a:endParaRPr>
                    </a:p>
                  </a:txBody>
                  <a:tcPr marL="58046" marR="58046" marT="0" marB="0" anchor="ctr"/>
                </a:tc>
                <a:tc>
                  <a:txBody>
                    <a:bodyPr/>
                    <a:lstStyle/>
                    <a:p>
                      <a:pPr marL="0" marR="0" algn="ctr">
                        <a:lnSpc>
                          <a:spcPts val="1200"/>
                        </a:lnSpc>
                        <a:spcBef>
                          <a:spcPts val="100"/>
                        </a:spcBef>
                        <a:spcAft>
                          <a:spcPts val="100"/>
                        </a:spcAft>
                      </a:pPr>
                      <a:r>
                        <a:rPr lang="en-US" sz="1200">
                          <a:effectLst/>
                        </a:rPr>
                        <a:t>520</a:t>
                      </a:r>
                      <a:endParaRPr lang="en-US" sz="1200">
                        <a:effectLst/>
                        <a:latin typeface="Trebuchet MS" panose="020B0603020202020204" pitchFamily="34" charset="0"/>
                        <a:ea typeface="Times" panose="02020603050405020304" pitchFamily="18" charset="0"/>
                        <a:cs typeface="Times New Roman" panose="02020603050405020304" pitchFamily="18" charset="0"/>
                      </a:endParaRPr>
                    </a:p>
                  </a:txBody>
                  <a:tcPr marL="58046" marR="58046" marT="0" marB="0" anchor="ctr"/>
                </a:tc>
                <a:tc>
                  <a:txBody>
                    <a:bodyPr/>
                    <a:lstStyle/>
                    <a:p>
                      <a:pPr marL="0" marR="0" algn="ctr">
                        <a:lnSpc>
                          <a:spcPts val="1200"/>
                        </a:lnSpc>
                        <a:spcBef>
                          <a:spcPts val="100"/>
                        </a:spcBef>
                        <a:spcAft>
                          <a:spcPts val="100"/>
                        </a:spcAft>
                      </a:pPr>
                      <a:r>
                        <a:rPr lang="en-US" sz="1200" dirty="0">
                          <a:effectLst/>
                        </a:rPr>
                        <a:t>$7,000,000</a:t>
                      </a:r>
                      <a:endParaRPr lang="en-US" sz="1200" dirty="0">
                        <a:effectLst/>
                        <a:latin typeface="Trebuchet MS" panose="020B0603020202020204" pitchFamily="34" charset="0"/>
                        <a:ea typeface="Times" panose="02020603050405020304" pitchFamily="18" charset="0"/>
                        <a:cs typeface="Times New Roman" panose="02020603050405020304" pitchFamily="18" charset="0"/>
                      </a:endParaRPr>
                    </a:p>
                  </a:txBody>
                  <a:tcPr marL="58046" marR="58046" marT="0" marB="0" anchor="ctr"/>
                </a:tc>
                <a:tc>
                  <a:txBody>
                    <a:bodyPr/>
                    <a:lstStyle/>
                    <a:p>
                      <a:pPr marL="0" marR="0" algn="ctr">
                        <a:lnSpc>
                          <a:spcPts val="1200"/>
                        </a:lnSpc>
                        <a:spcBef>
                          <a:spcPts val="100"/>
                        </a:spcBef>
                        <a:spcAft>
                          <a:spcPts val="100"/>
                        </a:spcAft>
                      </a:pPr>
                      <a:r>
                        <a:rPr lang="en-US" sz="1200">
                          <a:effectLst/>
                        </a:rPr>
                        <a:t>$7,000,000</a:t>
                      </a:r>
                      <a:endParaRPr lang="en-US" sz="1200">
                        <a:effectLst/>
                        <a:latin typeface="Trebuchet MS" panose="020B0603020202020204" pitchFamily="34" charset="0"/>
                        <a:ea typeface="Times" panose="02020603050405020304" pitchFamily="18" charset="0"/>
                        <a:cs typeface="Times New Roman" panose="02020603050405020304" pitchFamily="18" charset="0"/>
                      </a:endParaRPr>
                    </a:p>
                  </a:txBody>
                  <a:tcPr marL="58046" marR="58046" marT="0" marB="0" anchor="ctr"/>
                </a:tc>
                <a:tc>
                  <a:txBody>
                    <a:bodyPr/>
                    <a:lstStyle/>
                    <a:p>
                      <a:pPr marL="0" marR="0" algn="ctr">
                        <a:lnSpc>
                          <a:spcPts val="1200"/>
                        </a:lnSpc>
                        <a:spcBef>
                          <a:spcPts val="100"/>
                        </a:spcBef>
                        <a:spcAft>
                          <a:spcPts val="100"/>
                        </a:spcAft>
                      </a:pPr>
                      <a:r>
                        <a:rPr lang="en-US" sz="1200">
                          <a:effectLst/>
                        </a:rPr>
                        <a:t>$7,300,000</a:t>
                      </a:r>
                      <a:endParaRPr lang="en-US" sz="1200">
                        <a:effectLst/>
                        <a:latin typeface="Trebuchet MS" panose="020B0603020202020204" pitchFamily="34" charset="0"/>
                        <a:ea typeface="Times" panose="02020603050405020304" pitchFamily="18" charset="0"/>
                        <a:cs typeface="Times New Roman" panose="02020603050405020304" pitchFamily="18" charset="0"/>
                      </a:endParaRPr>
                    </a:p>
                  </a:txBody>
                  <a:tcPr marL="58046" marR="58046" marT="0" marB="0" anchor="ctr"/>
                </a:tc>
                <a:extLst>
                  <a:ext uri="{0D108BD9-81ED-4DB2-BD59-A6C34878D82A}">
                    <a16:rowId xmlns:a16="http://schemas.microsoft.com/office/drawing/2014/main" val="2794348061"/>
                  </a:ext>
                </a:extLst>
              </a:tr>
              <a:tr h="571727">
                <a:tc>
                  <a:txBody>
                    <a:bodyPr/>
                    <a:lstStyle/>
                    <a:p>
                      <a:pPr marL="0" marR="0">
                        <a:lnSpc>
                          <a:spcPts val="1200"/>
                        </a:lnSpc>
                        <a:spcBef>
                          <a:spcPts val="100"/>
                        </a:spcBef>
                        <a:spcAft>
                          <a:spcPts val="100"/>
                        </a:spcAft>
                      </a:pPr>
                      <a:r>
                        <a:rPr lang="en-US" sz="1000">
                          <a:effectLst/>
                        </a:rPr>
                        <a:t>Commercial and industrial machinery and equipment rental and leasing</a:t>
                      </a:r>
                      <a:endParaRPr lang="en-US" sz="1000">
                        <a:effectLst/>
                        <a:latin typeface="Trebuchet MS" panose="020B0603020202020204" pitchFamily="34" charset="0"/>
                        <a:ea typeface="Times" panose="02020603050405020304" pitchFamily="18" charset="0"/>
                        <a:cs typeface="Times New Roman" panose="02020603050405020304" pitchFamily="18" charset="0"/>
                      </a:endParaRPr>
                    </a:p>
                  </a:txBody>
                  <a:tcPr marL="58046" marR="58046" marT="0" marB="0" anchor="ctr"/>
                </a:tc>
                <a:tc>
                  <a:txBody>
                    <a:bodyPr/>
                    <a:lstStyle/>
                    <a:p>
                      <a:pPr marL="0" marR="0" algn="ctr">
                        <a:lnSpc>
                          <a:spcPts val="1200"/>
                        </a:lnSpc>
                        <a:spcBef>
                          <a:spcPts val="100"/>
                        </a:spcBef>
                        <a:spcAft>
                          <a:spcPts val="100"/>
                        </a:spcAft>
                      </a:pPr>
                      <a:r>
                        <a:rPr lang="en-US" sz="1200">
                          <a:effectLst/>
                        </a:rPr>
                        <a:t>28</a:t>
                      </a:r>
                      <a:endParaRPr lang="en-US" sz="1200">
                        <a:effectLst/>
                        <a:latin typeface="Trebuchet MS" panose="020B0603020202020204" pitchFamily="34" charset="0"/>
                        <a:ea typeface="Times" panose="02020603050405020304" pitchFamily="18" charset="0"/>
                        <a:cs typeface="Times New Roman" panose="02020603050405020304" pitchFamily="18" charset="0"/>
                      </a:endParaRPr>
                    </a:p>
                  </a:txBody>
                  <a:tcPr marL="58046" marR="58046" marT="0" marB="0" anchor="ctr"/>
                </a:tc>
                <a:tc>
                  <a:txBody>
                    <a:bodyPr/>
                    <a:lstStyle/>
                    <a:p>
                      <a:pPr marL="0" marR="0" algn="ctr">
                        <a:lnSpc>
                          <a:spcPts val="1200"/>
                        </a:lnSpc>
                        <a:spcBef>
                          <a:spcPts val="100"/>
                        </a:spcBef>
                        <a:spcAft>
                          <a:spcPts val="100"/>
                        </a:spcAft>
                      </a:pPr>
                      <a:r>
                        <a:rPr lang="en-US" sz="1200" dirty="0">
                          <a:effectLst/>
                        </a:rPr>
                        <a:t>$1,150,000</a:t>
                      </a:r>
                      <a:endParaRPr lang="en-US" sz="1200" dirty="0">
                        <a:effectLst/>
                        <a:latin typeface="Trebuchet MS" panose="020B0603020202020204" pitchFamily="34" charset="0"/>
                        <a:ea typeface="Times" panose="02020603050405020304" pitchFamily="18" charset="0"/>
                        <a:cs typeface="Times New Roman" panose="02020603050405020304" pitchFamily="18" charset="0"/>
                      </a:endParaRPr>
                    </a:p>
                  </a:txBody>
                  <a:tcPr marL="58046" marR="58046" marT="0" marB="0" anchor="ctr"/>
                </a:tc>
                <a:tc>
                  <a:txBody>
                    <a:bodyPr/>
                    <a:lstStyle/>
                    <a:p>
                      <a:pPr marL="0" marR="0" algn="ctr">
                        <a:lnSpc>
                          <a:spcPts val="1200"/>
                        </a:lnSpc>
                        <a:spcBef>
                          <a:spcPts val="100"/>
                        </a:spcBef>
                        <a:spcAft>
                          <a:spcPts val="100"/>
                        </a:spcAft>
                      </a:pPr>
                      <a:r>
                        <a:rPr lang="en-US" sz="1200">
                          <a:effectLst/>
                        </a:rPr>
                        <a:t>$3,800,000</a:t>
                      </a:r>
                      <a:endParaRPr lang="en-US" sz="1200">
                        <a:effectLst/>
                        <a:latin typeface="Trebuchet MS" panose="020B0603020202020204" pitchFamily="34" charset="0"/>
                        <a:ea typeface="Times" panose="02020603050405020304" pitchFamily="18" charset="0"/>
                        <a:cs typeface="Times New Roman" panose="02020603050405020304" pitchFamily="18" charset="0"/>
                      </a:endParaRPr>
                    </a:p>
                  </a:txBody>
                  <a:tcPr marL="58046" marR="58046" marT="0" marB="0" anchor="ctr"/>
                </a:tc>
                <a:tc>
                  <a:txBody>
                    <a:bodyPr/>
                    <a:lstStyle/>
                    <a:p>
                      <a:pPr marL="0" marR="0" algn="ctr">
                        <a:lnSpc>
                          <a:spcPts val="1200"/>
                        </a:lnSpc>
                        <a:spcBef>
                          <a:spcPts val="100"/>
                        </a:spcBef>
                        <a:spcAft>
                          <a:spcPts val="100"/>
                        </a:spcAft>
                      </a:pPr>
                      <a:r>
                        <a:rPr lang="en-US" sz="1200">
                          <a:effectLst/>
                        </a:rPr>
                        <a:t>$6,900,000</a:t>
                      </a:r>
                      <a:endParaRPr lang="en-US" sz="1200">
                        <a:effectLst/>
                        <a:latin typeface="Trebuchet MS" panose="020B0603020202020204" pitchFamily="34" charset="0"/>
                        <a:ea typeface="Times" panose="02020603050405020304" pitchFamily="18" charset="0"/>
                        <a:cs typeface="Times New Roman" panose="02020603050405020304" pitchFamily="18" charset="0"/>
                      </a:endParaRPr>
                    </a:p>
                  </a:txBody>
                  <a:tcPr marL="58046" marR="58046" marT="0" marB="0" anchor="ctr"/>
                </a:tc>
                <a:extLst>
                  <a:ext uri="{0D108BD9-81ED-4DB2-BD59-A6C34878D82A}">
                    <a16:rowId xmlns:a16="http://schemas.microsoft.com/office/drawing/2014/main" val="142846754"/>
                  </a:ext>
                </a:extLst>
              </a:tr>
              <a:tr h="280185">
                <a:tc>
                  <a:txBody>
                    <a:bodyPr/>
                    <a:lstStyle/>
                    <a:p>
                      <a:pPr marL="0" marR="0">
                        <a:lnSpc>
                          <a:spcPts val="1200"/>
                        </a:lnSpc>
                        <a:spcBef>
                          <a:spcPts val="100"/>
                        </a:spcBef>
                        <a:spcAft>
                          <a:spcPts val="100"/>
                        </a:spcAft>
                      </a:pPr>
                      <a:r>
                        <a:rPr lang="en-US" sz="1000">
                          <a:effectLst/>
                        </a:rPr>
                        <a:t>Other real estate</a:t>
                      </a:r>
                      <a:endParaRPr lang="en-US" sz="1000">
                        <a:effectLst/>
                        <a:latin typeface="Trebuchet MS" panose="020B0603020202020204" pitchFamily="34" charset="0"/>
                        <a:ea typeface="Times" panose="02020603050405020304" pitchFamily="18" charset="0"/>
                        <a:cs typeface="Times New Roman" panose="02020603050405020304" pitchFamily="18" charset="0"/>
                      </a:endParaRPr>
                    </a:p>
                  </a:txBody>
                  <a:tcPr marL="58046" marR="58046" marT="0" marB="0" anchor="ctr"/>
                </a:tc>
                <a:tc>
                  <a:txBody>
                    <a:bodyPr/>
                    <a:lstStyle/>
                    <a:p>
                      <a:pPr marL="0" marR="0" algn="ctr">
                        <a:lnSpc>
                          <a:spcPts val="1200"/>
                        </a:lnSpc>
                        <a:spcBef>
                          <a:spcPts val="100"/>
                        </a:spcBef>
                        <a:spcAft>
                          <a:spcPts val="100"/>
                        </a:spcAft>
                      </a:pPr>
                      <a:r>
                        <a:rPr lang="en-US" sz="1200">
                          <a:effectLst/>
                        </a:rPr>
                        <a:t>39</a:t>
                      </a:r>
                      <a:endParaRPr lang="en-US" sz="1200">
                        <a:effectLst/>
                        <a:latin typeface="Trebuchet MS" panose="020B0603020202020204" pitchFamily="34" charset="0"/>
                        <a:ea typeface="Times" panose="02020603050405020304" pitchFamily="18" charset="0"/>
                        <a:cs typeface="Times New Roman" panose="02020603050405020304" pitchFamily="18" charset="0"/>
                      </a:endParaRPr>
                    </a:p>
                  </a:txBody>
                  <a:tcPr marL="58046" marR="58046" marT="0" marB="0" anchor="ctr"/>
                </a:tc>
                <a:tc>
                  <a:txBody>
                    <a:bodyPr/>
                    <a:lstStyle/>
                    <a:p>
                      <a:pPr marL="0" marR="0" algn="ctr">
                        <a:lnSpc>
                          <a:spcPts val="1200"/>
                        </a:lnSpc>
                        <a:spcBef>
                          <a:spcPts val="100"/>
                        </a:spcBef>
                        <a:spcAft>
                          <a:spcPts val="100"/>
                        </a:spcAft>
                      </a:pPr>
                      <a:r>
                        <a:rPr lang="en-US" sz="1200">
                          <a:effectLst/>
                        </a:rPr>
                        <a:t>$550,000</a:t>
                      </a:r>
                      <a:endParaRPr lang="en-US" sz="1200">
                        <a:effectLst/>
                        <a:latin typeface="Trebuchet MS" panose="020B0603020202020204" pitchFamily="34" charset="0"/>
                        <a:ea typeface="Times" panose="02020603050405020304" pitchFamily="18" charset="0"/>
                        <a:cs typeface="Times New Roman" panose="02020603050405020304" pitchFamily="18" charset="0"/>
                      </a:endParaRPr>
                    </a:p>
                  </a:txBody>
                  <a:tcPr marL="58046" marR="58046" marT="0" marB="0" anchor="ctr"/>
                </a:tc>
                <a:tc>
                  <a:txBody>
                    <a:bodyPr/>
                    <a:lstStyle/>
                    <a:p>
                      <a:pPr marL="0" marR="0" algn="ctr">
                        <a:lnSpc>
                          <a:spcPts val="1200"/>
                        </a:lnSpc>
                        <a:spcBef>
                          <a:spcPts val="100"/>
                        </a:spcBef>
                        <a:spcAft>
                          <a:spcPts val="100"/>
                        </a:spcAft>
                      </a:pPr>
                      <a:r>
                        <a:rPr lang="en-US" sz="1200">
                          <a:effectLst/>
                        </a:rPr>
                        <a:t>$1,840,000</a:t>
                      </a:r>
                      <a:endParaRPr lang="en-US" sz="1200">
                        <a:effectLst/>
                        <a:latin typeface="Trebuchet MS" panose="020B0603020202020204" pitchFamily="34" charset="0"/>
                        <a:ea typeface="Times" panose="02020603050405020304" pitchFamily="18" charset="0"/>
                        <a:cs typeface="Times New Roman" panose="02020603050405020304" pitchFamily="18" charset="0"/>
                      </a:endParaRPr>
                    </a:p>
                  </a:txBody>
                  <a:tcPr marL="58046" marR="58046" marT="0" marB="0" anchor="ctr"/>
                </a:tc>
                <a:tc>
                  <a:txBody>
                    <a:bodyPr/>
                    <a:lstStyle/>
                    <a:p>
                      <a:pPr marL="0" marR="0" algn="ctr">
                        <a:lnSpc>
                          <a:spcPts val="1200"/>
                        </a:lnSpc>
                        <a:spcBef>
                          <a:spcPts val="100"/>
                        </a:spcBef>
                        <a:spcAft>
                          <a:spcPts val="100"/>
                        </a:spcAft>
                      </a:pPr>
                      <a:r>
                        <a:rPr lang="en-US" sz="1200">
                          <a:effectLst/>
                        </a:rPr>
                        <a:t>$5,300,000</a:t>
                      </a:r>
                      <a:endParaRPr lang="en-US" sz="1200">
                        <a:effectLst/>
                        <a:latin typeface="Trebuchet MS" panose="020B0603020202020204" pitchFamily="34" charset="0"/>
                        <a:ea typeface="Times" panose="02020603050405020304" pitchFamily="18" charset="0"/>
                        <a:cs typeface="Times New Roman" panose="02020603050405020304" pitchFamily="18" charset="0"/>
                      </a:endParaRPr>
                    </a:p>
                  </a:txBody>
                  <a:tcPr marL="58046" marR="58046" marT="0" marB="0" anchor="ctr"/>
                </a:tc>
                <a:extLst>
                  <a:ext uri="{0D108BD9-81ED-4DB2-BD59-A6C34878D82A}">
                    <a16:rowId xmlns:a16="http://schemas.microsoft.com/office/drawing/2014/main" val="1415321710"/>
                  </a:ext>
                </a:extLst>
              </a:tr>
              <a:tr h="280185">
                <a:tc>
                  <a:txBody>
                    <a:bodyPr/>
                    <a:lstStyle/>
                    <a:p>
                      <a:pPr marL="0" marR="0">
                        <a:lnSpc>
                          <a:spcPts val="1200"/>
                        </a:lnSpc>
                        <a:spcBef>
                          <a:spcPts val="100"/>
                        </a:spcBef>
                        <a:spcAft>
                          <a:spcPts val="100"/>
                        </a:spcAft>
                      </a:pPr>
                      <a:r>
                        <a:rPr lang="en-US" sz="1000">
                          <a:effectLst/>
                        </a:rPr>
                        <a:t>Specialized design services</a:t>
                      </a:r>
                      <a:endParaRPr lang="en-US" sz="1000">
                        <a:effectLst/>
                        <a:latin typeface="Trebuchet MS" panose="020B0603020202020204" pitchFamily="34" charset="0"/>
                        <a:ea typeface="Times" panose="02020603050405020304" pitchFamily="18" charset="0"/>
                        <a:cs typeface="Times New Roman" panose="02020603050405020304" pitchFamily="18" charset="0"/>
                      </a:endParaRPr>
                    </a:p>
                  </a:txBody>
                  <a:tcPr marL="58046" marR="58046" marT="0" marB="0" anchor="ctr"/>
                </a:tc>
                <a:tc>
                  <a:txBody>
                    <a:bodyPr/>
                    <a:lstStyle/>
                    <a:p>
                      <a:pPr marL="0" marR="0" algn="ctr">
                        <a:lnSpc>
                          <a:spcPts val="1200"/>
                        </a:lnSpc>
                        <a:spcBef>
                          <a:spcPts val="100"/>
                        </a:spcBef>
                        <a:spcAft>
                          <a:spcPts val="100"/>
                        </a:spcAft>
                      </a:pPr>
                      <a:r>
                        <a:rPr lang="en-US" sz="1200">
                          <a:effectLst/>
                        </a:rPr>
                        <a:t>92</a:t>
                      </a:r>
                      <a:endParaRPr lang="en-US" sz="1200">
                        <a:effectLst/>
                        <a:latin typeface="Trebuchet MS" panose="020B0603020202020204" pitchFamily="34" charset="0"/>
                        <a:ea typeface="Times" panose="02020603050405020304" pitchFamily="18" charset="0"/>
                        <a:cs typeface="Times New Roman" panose="02020603050405020304" pitchFamily="18" charset="0"/>
                      </a:endParaRPr>
                    </a:p>
                  </a:txBody>
                  <a:tcPr marL="58046" marR="58046" marT="0" marB="0" anchor="ctr"/>
                </a:tc>
                <a:tc>
                  <a:txBody>
                    <a:bodyPr/>
                    <a:lstStyle/>
                    <a:p>
                      <a:pPr marL="0" marR="0" algn="ctr">
                        <a:lnSpc>
                          <a:spcPts val="1200"/>
                        </a:lnSpc>
                        <a:spcBef>
                          <a:spcPts val="100"/>
                        </a:spcBef>
                        <a:spcAft>
                          <a:spcPts val="100"/>
                        </a:spcAft>
                      </a:pPr>
                      <a:r>
                        <a:rPr lang="en-US" sz="1200">
                          <a:effectLst/>
                        </a:rPr>
                        <a:t>$4,900,000</a:t>
                      </a:r>
                      <a:endParaRPr lang="en-US" sz="1200">
                        <a:effectLst/>
                        <a:latin typeface="Trebuchet MS" panose="020B0603020202020204" pitchFamily="34" charset="0"/>
                        <a:ea typeface="Times" panose="02020603050405020304" pitchFamily="18" charset="0"/>
                        <a:cs typeface="Times New Roman" panose="02020603050405020304" pitchFamily="18" charset="0"/>
                      </a:endParaRPr>
                    </a:p>
                  </a:txBody>
                  <a:tcPr marL="58046" marR="58046" marT="0" marB="0" anchor="ctr"/>
                </a:tc>
                <a:tc>
                  <a:txBody>
                    <a:bodyPr/>
                    <a:lstStyle/>
                    <a:p>
                      <a:pPr marL="0" marR="0" algn="ctr">
                        <a:lnSpc>
                          <a:spcPts val="1200"/>
                        </a:lnSpc>
                        <a:spcBef>
                          <a:spcPts val="100"/>
                        </a:spcBef>
                        <a:spcAft>
                          <a:spcPts val="100"/>
                        </a:spcAft>
                      </a:pPr>
                      <a:r>
                        <a:rPr lang="en-US" sz="1200">
                          <a:effectLst/>
                        </a:rPr>
                        <a:t>$4,900,000</a:t>
                      </a:r>
                      <a:endParaRPr lang="en-US" sz="1200">
                        <a:effectLst/>
                        <a:latin typeface="Trebuchet MS" panose="020B0603020202020204" pitchFamily="34" charset="0"/>
                        <a:ea typeface="Times" panose="02020603050405020304" pitchFamily="18" charset="0"/>
                        <a:cs typeface="Times New Roman" panose="02020603050405020304" pitchFamily="18" charset="0"/>
                      </a:endParaRPr>
                    </a:p>
                  </a:txBody>
                  <a:tcPr marL="58046" marR="58046" marT="0" marB="0" anchor="ctr"/>
                </a:tc>
                <a:tc>
                  <a:txBody>
                    <a:bodyPr/>
                    <a:lstStyle/>
                    <a:p>
                      <a:pPr marL="0" marR="0" algn="ctr">
                        <a:lnSpc>
                          <a:spcPts val="1200"/>
                        </a:lnSpc>
                        <a:spcBef>
                          <a:spcPts val="100"/>
                        </a:spcBef>
                        <a:spcAft>
                          <a:spcPts val="100"/>
                        </a:spcAft>
                      </a:pPr>
                      <a:r>
                        <a:rPr lang="en-US" sz="1200">
                          <a:effectLst/>
                        </a:rPr>
                        <a:t>$4,900,000</a:t>
                      </a:r>
                      <a:endParaRPr lang="en-US" sz="1200">
                        <a:effectLst/>
                        <a:latin typeface="Trebuchet MS" panose="020B0603020202020204" pitchFamily="34" charset="0"/>
                        <a:ea typeface="Times" panose="02020603050405020304" pitchFamily="18" charset="0"/>
                        <a:cs typeface="Times New Roman" panose="02020603050405020304" pitchFamily="18" charset="0"/>
                      </a:endParaRPr>
                    </a:p>
                  </a:txBody>
                  <a:tcPr marL="58046" marR="58046" marT="0" marB="0" anchor="ctr"/>
                </a:tc>
                <a:extLst>
                  <a:ext uri="{0D108BD9-81ED-4DB2-BD59-A6C34878D82A}">
                    <a16:rowId xmlns:a16="http://schemas.microsoft.com/office/drawing/2014/main" val="2119514696"/>
                  </a:ext>
                </a:extLst>
              </a:tr>
              <a:tr h="327732">
                <a:tc>
                  <a:txBody>
                    <a:bodyPr/>
                    <a:lstStyle/>
                    <a:p>
                      <a:pPr marL="0" marR="0">
                        <a:lnSpc>
                          <a:spcPts val="1200"/>
                        </a:lnSpc>
                        <a:spcBef>
                          <a:spcPts val="100"/>
                        </a:spcBef>
                        <a:spcAft>
                          <a:spcPts val="100"/>
                        </a:spcAft>
                      </a:pPr>
                      <a:r>
                        <a:rPr lang="en-US" sz="1000">
                          <a:effectLst/>
                        </a:rPr>
                        <a:t>Construction of other new nonresidential structures</a:t>
                      </a:r>
                      <a:endParaRPr lang="en-US" sz="1000">
                        <a:effectLst/>
                        <a:latin typeface="Trebuchet MS" panose="020B0603020202020204" pitchFamily="34" charset="0"/>
                        <a:ea typeface="Times" panose="02020603050405020304" pitchFamily="18" charset="0"/>
                        <a:cs typeface="Times New Roman" panose="02020603050405020304" pitchFamily="18" charset="0"/>
                      </a:endParaRPr>
                    </a:p>
                  </a:txBody>
                  <a:tcPr marL="58046" marR="58046" marT="0" marB="0" anchor="ctr"/>
                </a:tc>
                <a:tc>
                  <a:txBody>
                    <a:bodyPr/>
                    <a:lstStyle/>
                    <a:p>
                      <a:pPr marL="0" marR="0" algn="ctr">
                        <a:lnSpc>
                          <a:spcPts val="1200"/>
                        </a:lnSpc>
                        <a:spcBef>
                          <a:spcPts val="100"/>
                        </a:spcBef>
                        <a:spcAft>
                          <a:spcPts val="100"/>
                        </a:spcAft>
                      </a:pPr>
                      <a:r>
                        <a:rPr lang="en-US" sz="1200">
                          <a:effectLst/>
                        </a:rPr>
                        <a:t>62</a:t>
                      </a:r>
                      <a:endParaRPr lang="en-US" sz="1200">
                        <a:effectLst/>
                        <a:latin typeface="Trebuchet MS" panose="020B0603020202020204" pitchFamily="34" charset="0"/>
                        <a:ea typeface="Times" panose="02020603050405020304" pitchFamily="18" charset="0"/>
                        <a:cs typeface="Times New Roman" panose="02020603050405020304" pitchFamily="18" charset="0"/>
                      </a:endParaRPr>
                    </a:p>
                  </a:txBody>
                  <a:tcPr marL="58046" marR="58046" marT="0" marB="0" anchor="ctr"/>
                </a:tc>
                <a:tc>
                  <a:txBody>
                    <a:bodyPr/>
                    <a:lstStyle/>
                    <a:p>
                      <a:pPr marL="0" marR="0" algn="ctr">
                        <a:lnSpc>
                          <a:spcPts val="1200"/>
                        </a:lnSpc>
                        <a:spcBef>
                          <a:spcPts val="100"/>
                        </a:spcBef>
                        <a:spcAft>
                          <a:spcPts val="100"/>
                        </a:spcAft>
                      </a:pPr>
                      <a:r>
                        <a:rPr lang="en-US" sz="1200">
                          <a:effectLst/>
                        </a:rPr>
                        <a:t>$2,600,000</a:t>
                      </a:r>
                      <a:endParaRPr lang="en-US" sz="1200">
                        <a:effectLst/>
                        <a:latin typeface="Trebuchet MS" panose="020B0603020202020204" pitchFamily="34" charset="0"/>
                        <a:ea typeface="Times" panose="02020603050405020304" pitchFamily="18" charset="0"/>
                        <a:cs typeface="Times New Roman" panose="02020603050405020304" pitchFamily="18" charset="0"/>
                      </a:endParaRPr>
                    </a:p>
                  </a:txBody>
                  <a:tcPr marL="58046" marR="58046" marT="0" marB="0" anchor="ctr"/>
                </a:tc>
                <a:tc>
                  <a:txBody>
                    <a:bodyPr/>
                    <a:lstStyle/>
                    <a:p>
                      <a:pPr marL="0" marR="0" algn="ctr">
                        <a:lnSpc>
                          <a:spcPts val="1200"/>
                        </a:lnSpc>
                        <a:spcBef>
                          <a:spcPts val="100"/>
                        </a:spcBef>
                        <a:spcAft>
                          <a:spcPts val="100"/>
                        </a:spcAft>
                      </a:pPr>
                      <a:r>
                        <a:rPr lang="en-US" sz="1200">
                          <a:effectLst/>
                        </a:rPr>
                        <a:t>$2,700,000</a:t>
                      </a:r>
                      <a:endParaRPr lang="en-US" sz="1200">
                        <a:effectLst/>
                        <a:latin typeface="Trebuchet MS" panose="020B0603020202020204" pitchFamily="34" charset="0"/>
                        <a:ea typeface="Times" panose="02020603050405020304" pitchFamily="18" charset="0"/>
                        <a:cs typeface="Times New Roman" panose="02020603050405020304" pitchFamily="18" charset="0"/>
                      </a:endParaRPr>
                    </a:p>
                  </a:txBody>
                  <a:tcPr marL="58046" marR="58046" marT="0" marB="0" anchor="ctr"/>
                </a:tc>
                <a:tc>
                  <a:txBody>
                    <a:bodyPr/>
                    <a:lstStyle/>
                    <a:p>
                      <a:pPr marL="0" marR="0" algn="ctr">
                        <a:lnSpc>
                          <a:spcPts val="1200"/>
                        </a:lnSpc>
                        <a:spcBef>
                          <a:spcPts val="100"/>
                        </a:spcBef>
                        <a:spcAft>
                          <a:spcPts val="100"/>
                        </a:spcAft>
                      </a:pPr>
                      <a:r>
                        <a:rPr lang="en-US" sz="1200">
                          <a:effectLst/>
                        </a:rPr>
                        <a:t>$3,200,000</a:t>
                      </a:r>
                      <a:endParaRPr lang="en-US" sz="1200">
                        <a:effectLst/>
                        <a:latin typeface="Trebuchet MS" panose="020B0603020202020204" pitchFamily="34" charset="0"/>
                        <a:ea typeface="Times" panose="02020603050405020304" pitchFamily="18" charset="0"/>
                        <a:cs typeface="Times New Roman" panose="02020603050405020304" pitchFamily="18" charset="0"/>
                      </a:endParaRPr>
                    </a:p>
                  </a:txBody>
                  <a:tcPr marL="58046" marR="58046" marT="0" marB="0" anchor="ctr"/>
                </a:tc>
                <a:extLst>
                  <a:ext uri="{0D108BD9-81ED-4DB2-BD59-A6C34878D82A}">
                    <a16:rowId xmlns:a16="http://schemas.microsoft.com/office/drawing/2014/main" val="932393259"/>
                  </a:ext>
                </a:extLst>
              </a:tr>
              <a:tr h="327732">
                <a:tc>
                  <a:txBody>
                    <a:bodyPr/>
                    <a:lstStyle/>
                    <a:p>
                      <a:pPr marL="0" marR="0">
                        <a:lnSpc>
                          <a:spcPts val="1200"/>
                        </a:lnSpc>
                        <a:spcBef>
                          <a:spcPts val="100"/>
                        </a:spcBef>
                        <a:spcAft>
                          <a:spcPts val="100"/>
                        </a:spcAft>
                      </a:pPr>
                      <a:r>
                        <a:rPr lang="en-US" sz="1000">
                          <a:effectLst/>
                        </a:rPr>
                        <a:t>Automotive equipment rental and leasing</a:t>
                      </a:r>
                      <a:endParaRPr lang="en-US" sz="1000">
                        <a:effectLst/>
                        <a:latin typeface="Trebuchet MS" panose="020B0603020202020204" pitchFamily="34" charset="0"/>
                        <a:ea typeface="Times" panose="02020603050405020304" pitchFamily="18" charset="0"/>
                        <a:cs typeface="Times New Roman" panose="02020603050405020304" pitchFamily="18" charset="0"/>
                      </a:endParaRPr>
                    </a:p>
                  </a:txBody>
                  <a:tcPr marL="58046" marR="58046" marT="0" marB="0" anchor="ctr"/>
                </a:tc>
                <a:tc>
                  <a:txBody>
                    <a:bodyPr/>
                    <a:lstStyle/>
                    <a:p>
                      <a:pPr marL="0" marR="0" algn="ctr">
                        <a:lnSpc>
                          <a:spcPts val="1200"/>
                        </a:lnSpc>
                        <a:spcBef>
                          <a:spcPts val="100"/>
                        </a:spcBef>
                        <a:spcAft>
                          <a:spcPts val="100"/>
                        </a:spcAft>
                      </a:pPr>
                      <a:r>
                        <a:rPr lang="en-US" sz="1200">
                          <a:effectLst/>
                        </a:rPr>
                        <a:t>19</a:t>
                      </a:r>
                      <a:endParaRPr lang="en-US" sz="1200">
                        <a:effectLst/>
                        <a:latin typeface="Trebuchet MS" panose="020B0603020202020204" pitchFamily="34" charset="0"/>
                        <a:ea typeface="Times" panose="02020603050405020304" pitchFamily="18" charset="0"/>
                        <a:cs typeface="Times New Roman" panose="02020603050405020304" pitchFamily="18" charset="0"/>
                      </a:endParaRPr>
                    </a:p>
                  </a:txBody>
                  <a:tcPr marL="58046" marR="58046" marT="0" marB="0" anchor="ctr"/>
                </a:tc>
                <a:tc>
                  <a:txBody>
                    <a:bodyPr/>
                    <a:lstStyle/>
                    <a:p>
                      <a:pPr marL="0" marR="0" algn="ctr">
                        <a:lnSpc>
                          <a:spcPts val="1200"/>
                        </a:lnSpc>
                        <a:spcBef>
                          <a:spcPts val="100"/>
                        </a:spcBef>
                        <a:spcAft>
                          <a:spcPts val="100"/>
                        </a:spcAft>
                      </a:pPr>
                      <a:r>
                        <a:rPr lang="en-US" sz="1200">
                          <a:effectLst/>
                        </a:rPr>
                        <a:t>$520,000</a:t>
                      </a:r>
                      <a:endParaRPr lang="en-US" sz="1200">
                        <a:effectLst/>
                        <a:latin typeface="Trebuchet MS" panose="020B0603020202020204" pitchFamily="34" charset="0"/>
                        <a:ea typeface="Times" panose="02020603050405020304" pitchFamily="18" charset="0"/>
                        <a:cs typeface="Times New Roman" panose="02020603050405020304" pitchFamily="18" charset="0"/>
                      </a:endParaRPr>
                    </a:p>
                  </a:txBody>
                  <a:tcPr marL="58046" marR="58046" marT="0" marB="0" anchor="ctr"/>
                </a:tc>
                <a:tc>
                  <a:txBody>
                    <a:bodyPr/>
                    <a:lstStyle/>
                    <a:p>
                      <a:pPr marL="0" marR="0" algn="ctr">
                        <a:lnSpc>
                          <a:spcPts val="1200"/>
                        </a:lnSpc>
                        <a:spcBef>
                          <a:spcPts val="100"/>
                        </a:spcBef>
                        <a:spcAft>
                          <a:spcPts val="100"/>
                        </a:spcAft>
                      </a:pPr>
                      <a:r>
                        <a:rPr lang="en-US" sz="1200" dirty="0">
                          <a:effectLst/>
                        </a:rPr>
                        <a:t>$1,700,000</a:t>
                      </a:r>
                      <a:endParaRPr lang="en-US" sz="1200" dirty="0">
                        <a:effectLst/>
                        <a:latin typeface="Trebuchet MS" panose="020B0603020202020204" pitchFamily="34" charset="0"/>
                        <a:ea typeface="Times" panose="02020603050405020304" pitchFamily="18" charset="0"/>
                        <a:cs typeface="Times New Roman" panose="02020603050405020304" pitchFamily="18" charset="0"/>
                      </a:endParaRPr>
                    </a:p>
                  </a:txBody>
                  <a:tcPr marL="58046" marR="58046" marT="0" marB="0" anchor="ctr"/>
                </a:tc>
                <a:tc>
                  <a:txBody>
                    <a:bodyPr/>
                    <a:lstStyle/>
                    <a:p>
                      <a:pPr marL="0" marR="0" algn="ctr">
                        <a:lnSpc>
                          <a:spcPts val="1200"/>
                        </a:lnSpc>
                        <a:spcBef>
                          <a:spcPts val="100"/>
                        </a:spcBef>
                        <a:spcAft>
                          <a:spcPts val="100"/>
                        </a:spcAft>
                      </a:pPr>
                      <a:r>
                        <a:rPr lang="en-US" sz="1200">
                          <a:effectLst/>
                        </a:rPr>
                        <a:t>$3,000,000</a:t>
                      </a:r>
                      <a:endParaRPr lang="en-US" sz="1200">
                        <a:effectLst/>
                        <a:latin typeface="Trebuchet MS" panose="020B0603020202020204" pitchFamily="34" charset="0"/>
                        <a:ea typeface="Times" panose="02020603050405020304" pitchFamily="18" charset="0"/>
                        <a:cs typeface="Times New Roman" panose="02020603050405020304" pitchFamily="18" charset="0"/>
                      </a:endParaRPr>
                    </a:p>
                  </a:txBody>
                  <a:tcPr marL="58046" marR="58046" marT="0" marB="0" anchor="ctr"/>
                </a:tc>
                <a:extLst>
                  <a:ext uri="{0D108BD9-81ED-4DB2-BD59-A6C34878D82A}">
                    <a16:rowId xmlns:a16="http://schemas.microsoft.com/office/drawing/2014/main" val="4178720172"/>
                  </a:ext>
                </a:extLst>
              </a:tr>
              <a:tr h="280185">
                <a:tc>
                  <a:txBody>
                    <a:bodyPr/>
                    <a:lstStyle/>
                    <a:p>
                      <a:pPr marL="0" marR="0">
                        <a:lnSpc>
                          <a:spcPts val="1200"/>
                        </a:lnSpc>
                        <a:spcBef>
                          <a:spcPts val="100"/>
                        </a:spcBef>
                        <a:spcAft>
                          <a:spcPts val="100"/>
                        </a:spcAft>
                      </a:pPr>
                      <a:r>
                        <a:rPr lang="en-US" sz="1000">
                          <a:effectLst/>
                        </a:rPr>
                        <a:t>All other food and drinking places</a:t>
                      </a:r>
                      <a:endParaRPr lang="en-US" sz="1000">
                        <a:effectLst/>
                        <a:latin typeface="Trebuchet MS" panose="020B0603020202020204" pitchFamily="34" charset="0"/>
                        <a:ea typeface="Times" panose="02020603050405020304" pitchFamily="18" charset="0"/>
                        <a:cs typeface="Times New Roman" panose="02020603050405020304" pitchFamily="18" charset="0"/>
                      </a:endParaRPr>
                    </a:p>
                  </a:txBody>
                  <a:tcPr marL="58046" marR="58046" marT="0" marB="0" anchor="ctr"/>
                </a:tc>
                <a:tc>
                  <a:txBody>
                    <a:bodyPr/>
                    <a:lstStyle/>
                    <a:p>
                      <a:pPr marL="0" marR="0" algn="ctr">
                        <a:lnSpc>
                          <a:spcPts val="1200"/>
                        </a:lnSpc>
                        <a:spcBef>
                          <a:spcPts val="100"/>
                        </a:spcBef>
                        <a:spcAft>
                          <a:spcPts val="100"/>
                        </a:spcAft>
                      </a:pPr>
                      <a:r>
                        <a:rPr lang="en-US" sz="1200">
                          <a:effectLst/>
                        </a:rPr>
                        <a:t>47</a:t>
                      </a:r>
                      <a:endParaRPr lang="en-US" sz="1200">
                        <a:effectLst/>
                        <a:latin typeface="Trebuchet MS" panose="020B0603020202020204" pitchFamily="34" charset="0"/>
                        <a:ea typeface="Times" panose="02020603050405020304" pitchFamily="18" charset="0"/>
                        <a:cs typeface="Times New Roman" panose="02020603050405020304" pitchFamily="18" charset="0"/>
                      </a:endParaRPr>
                    </a:p>
                  </a:txBody>
                  <a:tcPr marL="58046" marR="58046" marT="0" marB="0" anchor="ctr"/>
                </a:tc>
                <a:tc>
                  <a:txBody>
                    <a:bodyPr/>
                    <a:lstStyle/>
                    <a:p>
                      <a:pPr marL="0" marR="0" algn="ctr">
                        <a:lnSpc>
                          <a:spcPts val="1200"/>
                        </a:lnSpc>
                        <a:spcBef>
                          <a:spcPts val="100"/>
                        </a:spcBef>
                        <a:spcAft>
                          <a:spcPts val="100"/>
                        </a:spcAft>
                      </a:pPr>
                      <a:r>
                        <a:rPr lang="en-US" sz="1200">
                          <a:effectLst/>
                        </a:rPr>
                        <a:t>$1,100,000</a:t>
                      </a:r>
                      <a:endParaRPr lang="en-US" sz="1200">
                        <a:effectLst/>
                        <a:latin typeface="Trebuchet MS" panose="020B0603020202020204" pitchFamily="34" charset="0"/>
                        <a:ea typeface="Times" panose="02020603050405020304" pitchFamily="18" charset="0"/>
                        <a:cs typeface="Times New Roman" panose="02020603050405020304" pitchFamily="18" charset="0"/>
                      </a:endParaRPr>
                    </a:p>
                  </a:txBody>
                  <a:tcPr marL="58046" marR="58046" marT="0" marB="0" anchor="ctr"/>
                </a:tc>
                <a:tc>
                  <a:txBody>
                    <a:bodyPr/>
                    <a:lstStyle/>
                    <a:p>
                      <a:pPr marL="0" marR="0" algn="ctr">
                        <a:lnSpc>
                          <a:spcPts val="1200"/>
                        </a:lnSpc>
                        <a:spcBef>
                          <a:spcPts val="100"/>
                        </a:spcBef>
                        <a:spcAft>
                          <a:spcPts val="100"/>
                        </a:spcAft>
                      </a:pPr>
                      <a:r>
                        <a:rPr lang="en-US" sz="1200">
                          <a:effectLst/>
                        </a:rPr>
                        <a:t>$1,500,000</a:t>
                      </a:r>
                      <a:endParaRPr lang="en-US" sz="1200">
                        <a:effectLst/>
                        <a:latin typeface="Trebuchet MS" panose="020B0603020202020204" pitchFamily="34" charset="0"/>
                        <a:ea typeface="Times" panose="02020603050405020304" pitchFamily="18" charset="0"/>
                        <a:cs typeface="Times New Roman" panose="02020603050405020304" pitchFamily="18" charset="0"/>
                      </a:endParaRPr>
                    </a:p>
                  </a:txBody>
                  <a:tcPr marL="58046" marR="58046" marT="0" marB="0" anchor="ctr"/>
                </a:tc>
                <a:tc>
                  <a:txBody>
                    <a:bodyPr/>
                    <a:lstStyle/>
                    <a:p>
                      <a:pPr marL="0" marR="0" algn="ctr">
                        <a:lnSpc>
                          <a:spcPts val="1200"/>
                        </a:lnSpc>
                        <a:spcBef>
                          <a:spcPts val="100"/>
                        </a:spcBef>
                        <a:spcAft>
                          <a:spcPts val="100"/>
                        </a:spcAft>
                      </a:pPr>
                      <a:r>
                        <a:rPr lang="en-US" sz="1200">
                          <a:effectLst/>
                        </a:rPr>
                        <a:t>$2,800,000</a:t>
                      </a:r>
                      <a:endParaRPr lang="en-US" sz="1200">
                        <a:effectLst/>
                        <a:latin typeface="Trebuchet MS" panose="020B0603020202020204" pitchFamily="34" charset="0"/>
                        <a:ea typeface="Times" panose="02020603050405020304" pitchFamily="18" charset="0"/>
                        <a:cs typeface="Times New Roman" panose="02020603050405020304" pitchFamily="18" charset="0"/>
                      </a:endParaRPr>
                    </a:p>
                  </a:txBody>
                  <a:tcPr marL="58046" marR="58046" marT="0" marB="0" anchor="ctr"/>
                </a:tc>
                <a:extLst>
                  <a:ext uri="{0D108BD9-81ED-4DB2-BD59-A6C34878D82A}">
                    <a16:rowId xmlns:a16="http://schemas.microsoft.com/office/drawing/2014/main" val="644965090"/>
                  </a:ext>
                </a:extLst>
              </a:tr>
              <a:tr h="280185">
                <a:tc>
                  <a:txBody>
                    <a:bodyPr/>
                    <a:lstStyle/>
                    <a:p>
                      <a:pPr marL="0" marR="0">
                        <a:lnSpc>
                          <a:spcPts val="1200"/>
                        </a:lnSpc>
                        <a:spcBef>
                          <a:spcPts val="100"/>
                        </a:spcBef>
                        <a:spcAft>
                          <a:spcPts val="100"/>
                        </a:spcAft>
                      </a:pPr>
                      <a:r>
                        <a:rPr lang="en-US" sz="1000">
                          <a:effectLst/>
                        </a:rPr>
                        <a:t>Hospitals</a:t>
                      </a:r>
                      <a:endParaRPr lang="en-US" sz="1000">
                        <a:effectLst/>
                        <a:latin typeface="Trebuchet MS" panose="020B0603020202020204" pitchFamily="34" charset="0"/>
                        <a:ea typeface="Times" panose="02020603050405020304" pitchFamily="18" charset="0"/>
                        <a:cs typeface="Times New Roman" panose="02020603050405020304" pitchFamily="18" charset="0"/>
                      </a:endParaRPr>
                    </a:p>
                  </a:txBody>
                  <a:tcPr marL="58046" marR="58046" marT="0" marB="0" anchor="ctr"/>
                </a:tc>
                <a:tc>
                  <a:txBody>
                    <a:bodyPr/>
                    <a:lstStyle/>
                    <a:p>
                      <a:pPr marL="0" marR="0" algn="ctr">
                        <a:lnSpc>
                          <a:spcPts val="1200"/>
                        </a:lnSpc>
                        <a:spcBef>
                          <a:spcPts val="100"/>
                        </a:spcBef>
                        <a:spcAft>
                          <a:spcPts val="100"/>
                        </a:spcAft>
                      </a:pPr>
                      <a:r>
                        <a:rPr lang="en-US" sz="1200">
                          <a:effectLst/>
                        </a:rPr>
                        <a:t>11</a:t>
                      </a:r>
                      <a:endParaRPr lang="en-US" sz="1200">
                        <a:effectLst/>
                        <a:latin typeface="Trebuchet MS" panose="020B0603020202020204" pitchFamily="34" charset="0"/>
                        <a:ea typeface="Times" panose="02020603050405020304" pitchFamily="18" charset="0"/>
                        <a:cs typeface="Times New Roman" panose="02020603050405020304" pitchFamily="18" charset="0"/>
                      </a:endParaRPr>
                    </a:p>
                  </a:txBody>
                  <a:tcPr marL="58046" marR="58046" marT="0" marB="0" anchor="ctr"/>
                </a:tc>
                <a:tc>
                  <a:txBody>
                    <a:bodyPr/>
                    <a:lstStyle/>
                    <a:p>
                      <a:pPr marL="0" marR="0" algn="ctr">
                        <a:lnSpc>
                          <a:spcPts val="1200"/>
                        </a:lnSpc>
                        <a:spcBef>
                          <a:spcPts val="100"/>
                        </a:spcBef>
                        <a:spcAft>
                          <a:spcPts val="100"/>
                        </a:spcAft>
                      </a:pPr>
                      <a:r>
                        <a:rPr lang="en-US" sz="1200">
                          <a:effectLst/>
                        </a:rPr>
                        <a:t>$900,000</a:t>
                      </a:r>
                      <a:endParaRPr lang="en-US" sz="1200">
                        <a:effectLst/>
                        <a:latin typeface="Trebuchet MS" panose="020B0603020202020204" pitchFamily="34" charset="0"/>
                        <a:ea typeface="Times" panose="02020603050405020304" pitchFamily="18" charset="0"/>
                        <a:cs typeface="Times New Roman" panose="02020603050405020304" pitchFamily="18" charset="0"/>
                      </a:endParaRPr>
                    </a:p>
                  </a:txBody>
                  <a:tcPr marL="58046" marR="58046" marT="0" marB="0" anchor="ctr"/>
                </a:tc>
                <a:tc>
                  <a:txBody>
                    <a:bodyPr/>
                    <a:lstStyle/>
                    <a:p>
                      <a:pPr marL="0" marR="0" algn="ctr">
                        <a:lnSpc>
                          <a:spcPts val="1200"/>
                        </a:lnSpc>
                        <a:spcBef>
                          <a:spcPts val="100"/>
                        </a:spcBef>
                        <a:spcAft>
                          <a:spcPts val="100"/>
                        </a:spcAft>
                      </a:pPr>
                      <a:r>
                        <a:rPr lang="en-US" sz="1200">
                          <a:effectLst/>
                        </a:rPr>
                        <a:t>$1,200,000</a:t>
                      </a:r>
                      <a:endParaRPr lang="en-US" sz="1200">
                        <a:effectLst/>
                        <a:latin typeface="Trebuchet MS" panose="020B0603020202020204" pitchFamily="34" charset="0"/>
                        <a:ea typeface="Times" panose="02020603050405020304" pitchFamily="18" charset="0"/>
                        <a:cs typeface="Times New Roman" panose="02020603050405020304" pitchFamily="18" charset="0"/>
                      </a:endParaRPr>
                    </a:p>
                  </a:txBody>
                  <a:tcPr marL="58046" marR="58046" marT="0" marB="0" anchor="ctr"/>
                </a:tc>
                <a:tc>
                  <a:txBody>
                    <a:bodyPr/>
                    <a:lstStyle/>
                    <a:p>
                      <a:pPr marL="0" marR="0" algn="ctr">
                        <a:lnSpc>
                          <a:spcPts val="1200"/>
                        </a:lnSpc>
                        <a:spcBef>
                          <a:spcPts val="100"/>
                        </a:spcBef>
                        <a:spcAft>
                          <a:spcPts val="100"/>
                        </a:spcAft>
                      </a:pPr>
                      <a:r>
                        <a:rPr lang="en-US" sz="1200">
                          <a:effectLst/>
                        </a:rPr>
                        <a:t>$2,200,000</a:t>
                      </a:r>
                      <a:endParaRPr lang="en-US" sz="1200">
                        <a:effectLst/>
                        <a:latin typeface="Trebuchet MS" panose="020B0603020202020204" pitchFamily="34" charset="0"/>
                        <a:ea typeface="Times" panose="02020603050405020304" pitchFamily="18" charset="0"/>
                        <a:cs typeface="Times New Roman" panose="02020603050405020304" pitchFamily="18" charset="0"/>
                      </a:endParaRPr>
                    </a:p>
                  </a:txBody>
                  <a:tcPr marL="58046" marR="58046" marT="0" marB="0" anchor="ctr"/>
                </a:tc>
                <a:extLst>
                  <a:ext uri="{0D108BD9-81ED-4DB2-BD59-A6C34878D82A}">
                    <a16:rowId xmlns:a16="http://schemas.microsoft.com/office/drawing/2014/main" val="2695309322"/>
                  </a:ext>
                </a:extLst>
              </a:tr>
              <a:tr h="327732">
                <a:tc>
                  <a:txBody>
                    <a:bodyPr/>
                    <a:lstStyle/>
                    <a:p>
                      <a:pPr marL="0" marR="0">
                        <a:lnSpc>
                          <a:spcPts val="1200"/>
                        </a:lnSpc>
                        <a:spcBef>
                          <a:spcPts val="100"/>
                        </a:spcBef>
                        <a:spcAft>
                          <a:spcPts val="100"/>
                        </a:spcAft>
                      </a:pPr>
                      <a:r>
                        <a:rPr lang="en-US" sz="1000">
                          <a:effectLst/>
                        </a:rPr>
                        <a:t>Retail – miscellaneous store retailers</a:t>
                      </a:r>
                      <a:endParaRPr lang="en-US" sz="1000">
                        <a:effectLst/>
                        <a:latin typeface="Trebuchet MS" panose="020B0603020202020204" pitchFamily="34" charset="0"/>
                        <a:ea typeface="Times" panose="02020603050405020304" pitchFamily="18" charset="0"/>
                        <a:cs typeface="Times New Roman" panose="02020603050405020304" pitchFamily="18" charset="0"/>
                      </a:endParaRPr>
                    </a:p>
                  </a:txBody>
                  <a:tcPr marL="58046" marR="58046" marT="0" marB="0" anchor="ctr"/>
                </a:tc>
                <a:tc>
                  <a:txBody>
                    <a:bodyPr/>
                    <a:lstStyle/>
                    <a:p>
                      <a:pPr marL="0" marR="0" algn="ctr">
                        <a:lnSpc>
                          <a:spcPts val="1200"/>
                        </a:lnSpc>
                        <a:spcBef>
                          <a:spcPts val="100"/>
                        </a:spcBef>
                        <a:spcAft>
                          <a:spcPts val="100"/>
                        </a:spcAft>
                      </a:pPr>
                      <a:r>
                        <a:rPr lang="en-US" sz="1200">
                          <a:effectLst/>
                        </a:rPr>
                        <a:t>60</a:t>
                      </a:r>
                      <a:endParaRPr lang="en-US" sz="1200">
                        <a:effectLst/>
                        <a:latin typeface="Trebuchet MS" panose="020B0603020202020204" pitchFamily="34" charset="0"/>
                        <a:ea typeface="Times" panose="02020603050405020304" pitchFamily="18" charset="0"/>
                        <a:cs typeface="Times New Roman" panose="02020603050405020304" pitchFamily="18" charset="0"/>
                      </a:endParaRPr>
                    </a:p>
                  </a:txBody>
                  <a:tcPr marL="58046" marR="58046" marT="0" marB="0" anchor="ctr"/>
                </a:tc>
                <a:tc>
                  <a:txBody>
                    <a:bodyPr/>
                    <a:lstStyle/>
                    <a:p>
                      <a:pPr marL="0" marR="0" algn="ctr">
                        <a:lnSpc>
                          <a:spcPts val="1200"/>
                        </a:lnSpc>
                        <a:spcBef>
                          <a:spcPts val="100"/>
                        </a:spcBef>
                        <a:spcAft>
                          <a:spcPts val="100"/>
                        </a:spcAft>
                      </a:pPr>
                      <a:r>
                        <a:rPr lang="en-US" sz="1200">
                          <a:effectLst/>
                        </a:rPr>
                        <a:t>$630,000</a:t>
                      </a:r>
                      <a:endParaRPr lang="en-US" sz="1200">
                        <a:effectLst/>
                        <a:latin typeface="Trebuchet MS" panose="020B0603020202020204" pitchFamily="34" charset="0"/>
                        <a:ea typeface="Times" panose="02020603050405020304" pitchFamily="18" charset="0"/>
                        <a:cs typeface="Times New Roman" panose="02020603050405020304" pitchFamily="18" charset="0"/>
                      </a:endParaRPr>
                    </a:p>
                  </a:txBody>
                  <a:tcPr marL="58046" marR="58046" marT="0" marB="0" anchor="ctr"/>
                </a:tc>
                <a:tc>
                  <a:txBody>
                    <a:bodyPr/>
                    <a:lstStyle/>
                    <a:p>
                      <a:pPr marL="0" marR="0" algn="ctr">
                        <a:lnSpc>
                          <a:spcPts val="1200"/>
                        </a:lnSpc>
                        <a:spcBef>
                          <a:spcPts val="100"/>
                        </a:spcBef>
                        <a:spcAft>
                          <a:spcPts val="100"/>
                        </a:spcAft>
                      </a:pPr>
                      <a:r>
                        <a:rPr lang="en-US" sz="1200" dirty="0">
                          <a:effectLst/>
                        </a:rPr>
                        <a:t>$780,000</a:t>
                      </a:r>
                      <a:endParaRPr lang="en-US" sz="1200" dirty="0">
                        <a:effectLst/>
                        <a:latin typeface="Trebuchet MS" panose="020B0603020202020204" pitchFamily="34" charset="0"/>
                        <a:ea typeface="Times" panose="02020603050405020304" pitchFamily="18" charset="0"/>
                        <a:cs typeface="Times New Roman" panose="02020603050405020304" pitchFamily="18" charset="0"/>
                      </a:endParaRPr>
                    </a:p>
                  </a:txBody>
                  <a:tcPr marL="58046" marR="58046" marT="0" marB="0" anchor="ctr"/>
                </a:tc>
                <a:tc>
                  <a:txBody>
                    <a:bodyPr/>
                    <a:lstStyle/>
                    <a:p>
                      <a:pPr marL="0" marR="0" algn="ctr">
                        <a:lnSpc>
                          <a:spcPts val="1200"/>
                        </a:lnSpc>
                        <a:spcBef>
                          <a:spcPts val="100"/>
                        </a:spcBef>
                        <a:spcAft>
                          <a:spcPts val="100"/>
                        </a:spcAft>
                      </a:pPr>
                      <a:r>
                        <a:rPr lang="en-US" sz="1200">
                          <a:effectLst/>
                        </a:rPr>
                        <a:t>$1,900,000</a:t>
                      </a:r>
                      <a:endParaRPr lang="en-US" sz="1200">
                        <a:effectLst/>
                        <a:latin typeface="Trebuchet MS" panose="020B0603020202020204" pitchFamily="34" charset="0"/>
                        <a:ea typeface="Times" panose="02020603050405020304" pitchFamily="18" charset="0"/>
                        <a:cs typeface="Times New Roman" panose="02020603050405020304" pitchFamily="18" charset="0"/>
                      </a:endParaRPr>
                    </a:p>
                  </a:txBody>
                  <a:tcPr marL="58046" marR="58046" marT="0" marB="0" anchor="ctr"/>
                </a:tc>
                <a:extLst>
                  <a:ext uri="{0D108BD9-81ED-4DB2-BD59-A6C34878D82A}">
                    <a16:rowId xmlns:a16="http://schemas.microsoft.com/office/drawing/2014/main" val="1233067623"/>
                  </a:ext>
                </a:extLst>
              </a:tr>
              <a:tr h="280185">
                <a:tc>
                  <a:txBody>
                    <a:bodyPr/>
                    <a:lstStyle/>
                    <a:p>
                      <a:pPr marL="0" marR="0">
                        <a:lnSpc>
                          <a:spcPts val="1200"/>
                        </a:lnSpc>
                        <a:spcBef>
                          <a:spcPts val="100"/>
                        </a:spcBef>
                        <a:spcAft>
                          <a:spcPts val="100"/>
                        </a:spcAft>
                      </a:pPr>
                      <a:r>
                        <a:rPr lang="en-US" sz="1000">
                          <a:effectLst/>
                        </a:rPr>
                        <a:t>All Other Sectors</a:t>
                      </a:r>
                      <a:endParaRPr lang="en-US" sz="1000">
                        <a:effectLst/>
                        <a:latin typeface="Trebuchet MS" panose="020B0603020202020204" pitchFamily="34" charset="0"/>
                        <a:ea typeface="Times" panose="02020603050405020304" pitchFamily="18" charset="0"/>
                        <a:cs typeface="Times New Roman" panose="02020603050405020304" pitchFamily="18" charset="0"/>
                      </a:endParaRPr>
                    </a:p>
                  </a:txBody>
                  <a:tcPr marL="58046" marR="58046" marT="0" marB="0" anchor="ctr"/>
                </a:tc>
                <a:tc>
                  <a:txBody>
                    <a:bodyPr/>
                    <a:lstStyle/>
                    <a:p>
                      <a:pPr marL="0" marR="0" algn="ctr">
                        <a:lnSpc>
                          <a:spcPts val="1200"/>
                        </a:lnSpc>
                        <a:spcBef>
                          <a:spcPts val="100"/>
                        </a:spcBef>
                        <a:spcAft>
                          <a:spcPts val="100"/>
                        </a:spcAft>
                      </a:pPr>
                      <a:r>
                        <a:rPr lang="en-US" sz="1200">
                          <a:effectLst/>
                        </a:rPr>
                        <a:t>319</a:t>
                      </a:r>
                      <a:endParaRPr lang="en-US" sz="1200">
                        <a:effectLst/>
                        <a:latin typeface="Trebuchet MS" panose="020B0603020202020204" pitchFamily="34" charset="0"/>
                        <a:ea typeface="Times" panose="02020603050405020304" pitchFamily="18" charset="0"/>
                        <a:cs typeface="Times New Roman" panose="02020603050405020304" pitchFamily="18" charset="0"/>
                      </a:endParaRPr>
                    </a:p>
                  </a:txBody>
                  <a:tcPr marL="58046" marR="58046" marT="0" marB="0" anchor="ctr"/>
                </a:tc>
                <a:tc>
                  <a:txBody>
                    <a:bodyPr/>
                    <a:lstStyle/>
                    <a:p>
                      <a:pPr marL="0" marR="0" algn="ctr">
                        <a:lnSpc>
                          <a:spcPts val="1200"/>
                        </a:lnSpc>
                        <a:spcBef>
                          <a:spcPts val="100"/>
                        </a:spcBef>
                        <a:spcAft>
                          <a:spcPts val="100"/>
                        </a:spcAft>
                      </a:pPr>
                      <a:r>
                        <a:rPr lang="en-US" sz="1200">
                          <a:effectLst/>
                        </a:rPr>
                        <a:t>$14,600,000</a:t>
                      </a:r>
                      <a:endParaRPr lang="en-US" sz="1200">
                        <a:effectLst/>
                        <a:latin typeface="Trebuchet MS" panose="020B0603020202020204" pitchFamily="34" charset="0"/>
                        <a:ea typeface="Times" panose="02020603050405020304" pitchFamily="18" charset="0"/>
                        <a:cs typeface="Times New Roman" panose="02020603050405020304" pitchFamily="18" charset="0"/>
                      </a:endParaRPr>
                    </a:p>
                  </a:txBody>
                  <a:tcPr marL="58046" marR="58046" marT="0" marB="0" anchor="ctr"/>
                </a:tc>
                <a:tc>
                  <a:txBody>
                    <a:bodyPr/>
                    <a:lstStyle/>
                    <a:p>
                      <a:pPr marL="0" marR="0" algn="ctr">
                        <a:lnSpc>
                          <a:spcPts val="1200"/>
                        </a:lnSpc>
                        <a:spcBef>
                          <a:spcPts val="100"/>
                        </a:spcBef>
                        <a:spcAft>
                          <a:spcPts val="100"/>
                        </a:spcAft>
                      </a:pPr>
                      <a:r>
                        <a:rPr lang="en-US" sz="1200">
                          <a:effectLst/>
                        </a:rPr>
                        <a:t>$23,600,000</a:t>
                      </a:r>
                      <a:endParaRPr lang="en-US" sz="1200">
                        <a:effectLst/>
                        <a:latin typeface="Trebuchet MS" panose="020B0603020202020204" pitchFamily="34" charset="0"/>
                        <a:ea typeface="Times" panose="02020603050405020304" pitchFamily="18" charset="0"/>
                        <a:cs typeface="Times New Roman" panose="02020603050405020304" pitchFamily="18" charset="0"/>
                      </a:endParaRPr>
                    </a:p>
                  </a:txBody>
                  <a:tcPr marL="58046" marR="58046" marT="0" marB="0" anchor="ctr"/>
                </a:tc>
                <a:tc>
                  <a:txBody>
                    <a:bodyPr/>
                    <a:lstStyle/>
                    <a:p>
                      <a:pPr marL="0" marR="0" algn="ctr">
                        <a:lnSpc>
                          <a:spcPts val="1200"/>
                        </a:lnSpc>
                        <a:spcBef>
                          <a:spcPts val="100"/>
                        </a:spcBef>
                        <a:spcAft>
                          <a:spcPts val="100"/>
                        </a:spcAft>
                      </a:pPr>
                      <a:r>
                        <a:rPr lang="en-US" sz="1200" dirty="0">
                          <a:effectLst/>
                        </a:rPr>
                        <a:t>$37,500,000</a:t>
                      </a:r>
                      <a:endParaRPr lang="en-US" sz="1200" dirty="0">
                        <a:effectLst/>
                        <a:latin typeface="Trebuchet MS" panose="020B0603020202020204" pitchFamily="34" charset="0"/>
                        <a:ea typeface="Times" panose="02020603050405020304" pitchFamily="18" charset="0"/>
                        <a:cs typeface="Times New Roman" panose="02020603050405020304" pitchFamily="18" charset="0"/>
                      </a:endParaRPr>
                    </a:p>
                  </a:txBody>
                  <a:tcPr marL="58046" marR="58046" marT="0" marB="0" anchor="ctr"/>
                </a:tc>
                <a:extLst>
                  <a:ext uri="{0D108BD9-81ED-4DB2-BD59-A6C34878D82A}">
                    <a16:rowId xmlns:a16="http://schemas.microsoft.com/office/drawing/2014/main" val="215721049"/>
                  </a:ext>
                </a:extLst>
              </a:tr>
              <a:tr h="280185">
                <a:tc>
                  <a:txBody>
                    <a:bodyPr/>
                    <a:lstStyle/>
                    <a:p>
                      <a:pPr marL="0" marR="0">
                        <a:lnSpc>
                          <a:spcPts val="1200"/>
                        </a:lnSpc>
                        <a:spcBef>
                          <a:spcPts val="100"/>
                        </a:spcBef>
                        <a:spcAft>
                          <a:spcPts val="100"/>
                        </a:spcAft>
                      </a:pPr>
                      <a:r>
                        <a:rPr lang="en-US" sz="1000" dirty="0">
                          <a:effectLst/>
                        </a:rPr>
                        <a:t>Total Effect</a:t>
                      </a:r>
                      <a:endParaRPr lang="en-US" sz="1000" dirty="0">
                        <a:effectLst/>
                        <a:latin typeface="Trebuchet MS" panose="020B0603020202020204" pitchFamily="34" charset="0"/>
                        <a:ea typeface="Times" panose="02020603050405020304" pitchFamily="18" charset="0"/>
                        <a:cs typeface="Times New Roman" panose="02020603050405020304" pitchFamily="18" charset="0"/>
                      </a:endParaRPr>
                    </a:p>
                  </a:txBody>
                  <a:tcPr marL="58046" marR="58046" marT="0" marB="0" anchor="ctr"/>
                </a:tc>
                <a:tc>
                  <a:txBody>
                    <a:bodyPr/>
                    <a:lstStyle/>
                    <a:p>
                      <a:pPr marL="0" marR="0" algn="ctr">
                        <a:lnSpc>
                          <a:spcPts val="1200"/>
                        </a:lnSpc>
                        <a:spcBef>
                          <a:spcPts val="100"/>
                        </a:spcBef>
                        <a:spcAft>
                          <a:spcPts val="100"/>
                        </a:spcAft>
                      </a:pPr>
                      <a:r>
                        <a:rPr lang="en-US" sz="1200" b="1" dirty="0">
                          <a:effectLst/>
                        </a:rPr>
                        <a:t>1,532</a:t>
                      </a:r>
                      <a:endParaRPr lang="en-US" sz="1200" b="1" dirty="0">
                        <a:effectLst/>
                        <a:latin typeface="Trebuchet MS" panose="020B0603020202020204" pitchFamily="34" charset="0"/>
                        <a:ea typeface="Times" panose="02020603050405020304" pitchFamily="18" charset="0"/>
                        <a:cs typeface="Times New Roman" panose="02020603050405020304" pitchFamily="18" charset="0"/>
                      </a:endParaRPr>
                    </a:p>
                  </a:txBody>
                  <a:tcPr marL="58046" marR="58046" marT="0" marB="0" anchor="ctr"/>
                </a:tc>
                <a:tc>
                  <a:txBody>
                    <a:bodyPr/>
                    <a:lstStyle/>
                    <a:p>
                      <a:pPr marL="0" marR="0" algn="ctr">
                        <a:lnSpc>
                          <a:spcPts val="1200"/>
                        </a:lnSpc>
                        <a:spcBef>
                          <a:spcPts val="100"/>
                        </a:spcBef>
                        <a:spcAft>
                          <a:spcPts val="100"/>
                        </a:spcAft>
                      </a:pPr>
                      <a:r>
                        <a:rPr lang="en-US" sz="1200" b="1" dirty="0">
                          <a:effectLst/>
                        </a:rPr>
                        <a:t>$50,000,000</a:t>
                      </a:r>
                      <a:endParaRPr lang="en-US" sz="1200" b="1" dirty="0">
                        <a:effectLst/>
                        <a:latin typeface="Trebuchet MS" panose="020B0603020202020204" pitchFamily="34" charset="0"/>
                        <a:ea typeface="Times" panose="02020603050405020304" pitchFamily="18" charset="0"/>
                        <a:cs typeface="Times New Roman" panose="02020603050405020304" pitchFamily="18" charset="0"/>
                      </a:endParaRPr>
                    </a:p>
                  </a:txBody>
                  <a:tcPr marL="58046" marR="58046" marT="0" marB="0" anchor="ctr"/>
                </a:tc>
                <a:tc>
                  <a:txBody>
                    <a:bodyPr/>
                    <a:lstStyle/>
                    <a:p>
                      <a:pPr marL="0" marR="0" algn="ctr">
                        <a:lnSpc>
                          <a:spcPts val="1200"/>
                        </a:lnSpc>
                        <a:spcBef>
                          <a:spcPts val="100"/>
                        </a:spcBef>
                        <a:spcAft>
                          <a:spcPts val="100"/>
                        </a:spcAft>
                      </a:pPr>
                      <a:r>
                        <a:rPr lang="en-US" sz="1200" b="1" dirty="0">
                          <a:effectLst/>
                        </a:rPr>
                        <a:t>$65,000,000</a:t>
                      </a:r>
                      <a:endParaRPr lang="en-US" sz="1200" b="1" dirty="0">
                        <a:effectLst/>
                        <a:latin typeface="Trebuchet MS" panose="020B0603020202020204" pitchFamily="34" charset="0"/>
                        <a:ea typeface="Times" panose="02020603050405020304" pitchFamily="18" charset="0"/>
                        <a:cs typeface="Times New Roman" panose="02020603050405020304" pitchFamily="18" charset="0"/>
                      </a:endParaRPr>
                    </a:p>
                  </a:txBody>
                  <a:tcPr marL="58046" marR="58046" marT="0" marB="0" anchor="ctr"/>
                </a:tc>
                <a:tc>
                  <a:txBody>
                    <a:bodyPr/>
                    <a:lstStyle/>
                    <a:p>
                      <a:pPr marL="0" marR="0" algn="ctr">
                        <a:lnSpc>
                          <a:spcPts val="1200"/>
                        </a:lnSpc>
                        <a:spcBef>
                          <a:spcPts val="100"/>
                        </a:spcBef>
                        <a:spcAft>
                          <a:spcPts val="100"/>
                        </a:spcAft>
                      </a:pPr>
                      <a:r>
                        <a:rPr lang="en-US" sz="1200" b="1" dirty="0">
                          <a:effectLst/>
                        </a:rPr>
                        <a:t>$93,000,000</a:t>
                      </a:r>
                      <a:endParaRPr lang="en-US" sz="1200" b="1" dirty="0">
                        <a:effectLst/>
                        <a:latin typeface="Trebuchet MS" panose="020B0603020202020204" pitchFamily="34" charset="0"/>
                        <a:ea typeface="Times" panose="02020603050405020304" pitchFamily="18" charset="0"/>
                        <a:cs typeface="Times New Roman" panose="02020603050405020304" pitchFamily="18" charset="0"/>
                      </a:endParaRPr>
                    </a:p>
                  </a:txBody>
                  <a:tcPr marL="58046" marR="58046" marT="0" marB="0" anchor="ctr"/>
                </a:tc>
                <a:extLst>
                  <a:ext uri="{0D108BD9-81ED-4DB2-BD59-A6C34878D82A}">
                    <a16:rowId xmlns:a16="http://schemas.microsoft.com/office/drawing/2014/main" val="4293116162"/>
                  </a:ext>
                </a:extLst>
              </a:tr>
              <a:tr h="155506">
                <a:tc gridSpan="5">
                  <a:txBody>
                    <a:bodyPr/>
                    <a:lstStyle/>
                    <a:p>
                      <a:pPr marL="0" marR="0">
                        <a:lnSpc>
                          <a:spcPts val="1200"/>
                        </a:lnSpc>
                        <a:spcBef>
                          <a:spcPts val="100"/>
                        </a:spcBef>
                        <a:spcAft>
                          <a:spcPts val="100"/>
                        </a:spcAft>
                      </a:pPr>
                      <a:r>
                        <a:rPr lang="en-US" sz="800" dirty="0">
                          <a:effectLst/>
                        </a:rPr>
                        <a:t>Source: AMC data, IMPLAN and IEc analysis.</a:t>
                      </a:r>
                      <a:endParaRPr lang="en-US" sz="800" dirty="0">
                        <a:effectLst/>
                        <a:latin typeface="Trebuchet MS" panose="020B0603020202020204" pitchFamily="34" charset="0"/>
                        <a:ea typeface="Times" panose="02020603050405020304" pitchFamily="18" charset="0"/>
                        <a:cs typeface="Times New Roman" panose="02020603050405020304" pitchFamily="18" charset="0"/>
                      </a:endParaRPr>
                    </a:p>
                  </a:txBody>
                  <a:tcPr marL="58046" marR="58046" marT="0"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026254819"/>
                  </a:ext>
                </a:extLst>
              </a:tr>
            </a:tbl>
          </a:graphicData>
        </a:graphic>
      </p:graphicFrame>
      <p:sp>
        <p:nvSpPr>
          <p:cNvPr id="3" name="Arrow: Right 2">
            <a:extLst>
              <a:ext uri="{FF2B5EF4-FFF2-40B4-BE49-F238E27FC236}">
                <a16:creationId xmlns:a16="http://schemas.microsoft.com/office/drawing/2014/main" id="{E23F42DE-44BC-4EF5-B957-B3096BB18CB7}"/>
              </a:ext>
            </a:extLst>
          </p:cNvPr>
          <p:cNvSpPr/>
          <p:nvPr/>
        </p:nvSpPr>
        <p:spPr bwMode="auto">
          <a:xfrm>
            <a:off x="1484671" y="5683045"/>
            <a:ext cx="1061884" cy="186813"/>
          </a:xfrm>
          <a:prstGeom prst="rightArrow">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charset="0"/>
            </a:endParaRPr>
          </a:p>
        </p:txBody>
      </p:sp>
    </p:spTree>
    <p:extLst>
      <p:ext uri="{BB962C8B-B14F-4D97-AF65-F5344CB8AC3E}">
        <p14:creationId xmlns:p14="http://schemas.microsoft.com/office/powerpoint/2010/main" val="21749318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A15349-127F-412B-ABF3-007E20008230}"/>
              </a:ext>
            </a:extLst>
          </p:cNvPr>
          <p:cNvSpPr>
            <a:spLocks noGrp="1"/>
          </p:cNvSpPr>
          <p:nvPr>
            <p:ph type="title"/>
          </p:nvPr>
        </p:nvSpPr>
        <p:spPr>
          <a:xfrm>
            <a:off x="914400" y="268857"/>
            <a:ext cx="10668000" cy="609600"/>
          </a:xfrm>
        </p:spPr>
        <p:txBody>
          <a:bodyPr wrap="square" anchor="ctr">
            <a:normAutofit fontScale="90000"/>
          </a:bodyPr>
          <a:lstStyle/>
          <a:p>
            <a:r>
              <a:rPr lang="en-US" dirty="0"/>
              <a:t>Regional Economic Impacts of </a:t>
            </a:r>
            <a:r>
              <a:rPr lang="en-US" i="1" dirty="0"/>
              <a:t>NOS4A2 Expenditures in Rhode Island</a:t>
            </a:r>
            <a:endParaRPr lang="en-US" dirty="0"/>
          </a:p>
        </p:txBody>
      </p:sp>
      <p:pic>
        <p:nvPicPr>
          <p:cNvPr id="7" name="Content Placeholder 6" descr="Chart, pie chart&#10;&#10;Description automatically generated">
            <a:extLst>
              <a:ext uri="{FF2B5EF4-FFF2-40B4-BE49-F238E27FC236}">
                <a16:creationId xmlns:a16="http://schemas.microsoft.com/office/drawing/2014/main" id="{669DD131-E9D9-4562-9A26-6803D6588301}"/>
              </a:ext>
            </a:extLst>
          </p:cNvPr>
          <p:cNvPicPr>
            <a:picLocks noGrp="1" noChangeAspect="1"/>
          </p:cNvPicPr>
          <p:nvPr>
            <p:ph idx="1"/>
          </p:nvPr>
        </p:nvPicPr>
        <p:blipFill>
          <a:blip r:embed="rId3"/>
          <a:stretch>
            <a:fillRect/>
          </a:stretch>
        </p:blipFill>
        <p:spPr>
          <a:xfrm>
            <a:off x="3147291" y="1123950"/>
            <a:ext cx="5897418" cy="4865370"/>
          </a:xfrm>
          <a:noFill/>
        </p:spPr>
      </p:pic>
      <p:sp>
        <p:nvSpPr>
          <p:cNvPr id="4" name="Slide Number Placeholder 3">
            <a:extLst>
              <a:ext uri="{FF2B5EF4-FFF2-40B4-BE49-F238E27FC236}">
                <a16:creationId xmlns:a16="http://schemas.microsoft.com/office/drawing/2014/main" id="{F21C7EF4-E0B5-4E2F-92BF-0EC8B7E83623}"/>
              </a:ext>
            </a:extLst>
          </p:cNvPr>
          <p:cNvSpPr>
            <a:spLocks noGrp="1"/>
          </p:cNvSpPr>
          <p:nvPr>
            <p:ph type="sldNum" sz="quarter" idx="10"/>
          </p:nvPr>
        </p:nvSpPr>
        <p:spPr>
          <a:xfrm>
            <a:off x="9652000" y="6477000"/>
            <a:ext cx="2540000" cy="381000"/>
          </a:xfrm>
        </p:spPr>
        <p:txBody>
          <a:bodyPr wrap="square" anchor="t">
            <a:normAutofit/>
          </a:bodyPr>
          <a:lstStyle/>
          <a:p>
            <a:pPr>
              <a:defRPr/>
            </a:pPr>
            <a:fld id="{76EB9E19-BEE4-47C8-A877-4D5D02EC2D1B}" type="slidenum">
              <a:rPr lang="en-US" altLang="en-US" smtClean="0"/>
              <a:pPr>
                <a:defRPr/>
              </a:pPr>
              <a:t>10</a:t>
            </a:fld>
            <a:endParaRPr lang="en-US" altLang="en-US" dirty="0"/>
          </a:p>
        </p:txBody>
      </p:sp>
      <p:sp>
        <p:nvSpPr>
          <p:cNvPr id="5" name="TextBox 4">
            <a:extLst>
              <a:ext uri="{FF2B5EF4-FFF2-40B4-BE49-F238E27FC236}">
                <a16:creationId xmlns:a16="http://schemas.microsoft.com/office/drawing/2014/main" id="{B754D377-9CA7-4DF7-B155-462265C5549B}"/>
              </a:ext>
            </a:extLst>
          </p:cNvPr>
          <p:cNvSpPr txBox="1"/>
          <p:nvPr/>
        </p:nvSpPr>
        <p:spPr>
          <a:xfrm>
            <a:off x="133985" y="5812164"/>
            <a:ext cx="4398686" cy="307777"/>
          </a:xfrm>
          <a:prstGeom prst="rect">
            <a:avLst/>
          </a:prstGeom>
          <a:noFill/>
        </p:spPr>
        <p:txBody>
          <a:bodyPr wrap="square">
            <a:spAutoFit/>
          </a:bodyPr>
          <a:lstStyle/>
          <a:p>
            <a:r>
              <a:rPr lang="en-US" sz="1400" b="0" i="0" u="none" strike="noStrike" baseline="0" dirty="0">
                <a:latin typeface="+mj-lt"/>
              </a:rPr>
              <a:t>Sources: AMC data and </a:t>
            </a:r>
            <a:r>
              <a:rPr lang="en-US" sz="1400" b="0" i="0" u="none" strike="noStrike" baseline="0" dirty="0" err="1">
                <a:latin typeface="+mj-lt"/>
              </a:rPr>
              <a:t>IEc</a:t>
            </a:r>
            <a:r>
              <a:rPr lang="en-US" sz="1400" b="0" i="0" u="none" strike="noStrike" baseline="0" dirty="0">
                <a:latin typeface="+mj-lt"/>
              </a:rPr>
              <a:t> analysis.</a:t>
            </a:r>
            <a:endParaRPr lang="en-US" sz="1400" dirty="0">
              <a:latin typeface="+mj-lt"/>
            </a:endParaRPr>
          </a:p>
        </p:txBody>
      </p:sp>
    </p:spTree>
    <p:extLst>
      <p:ext uri="{BB962C8B-B14F-4D97-AF65-F5344CB8AC3E}">
        <p14:creationId xmlns:p14="http://schemas.microsoft.com/office/powerpoint/2010/main" val="11877768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A15349-127F-412B-ABF3-007E20008230}"/>
              </a:ext>
            </a:extLst>
          </p:cNvPr>
          <p:cNvSpPr>
            <a:spLocks noGrp="1"/>
          </p:cNvSpPr>
          <p:nvPr>
            <p:ph type="title"/>
          </p:nvPr>
        </p:nvSpPr>
        <p:spPr>
          <a:xfrm>
            <a:off x="914400" y="268857"/>
            <a:ext cx="10668000" cy="609600"/>
          </a:xfrm>
        </p:spPr>
        <p:txBody>
          <a:bodyPr wrap="square" anchor="ctr">
            <a:normAutofit fontScale="90000"/>
          </a:bodyPr>
          <a:lstStyle/>
          <a:p>
            <a:r>
              <a:rPr lang="en-US" dirty="0"/>
              <a:t>Regional Economic Impacts of </a:t>
            </a:r>
            <a:r>
              <a:rPr lang="en-US" i="1" dirty="0"/>
              <a:t>NOS4A2 Expenditures in Rhode Island</a:t>
            </a:r>
            <a:endParaRPr lang="en-US" dirty="0"/>
          </a:p>
        </p:txBody>
      </p:sp>
      <p:sp>
        <p:nvSpPr>
          <p:cNvPr id="4" name="Slide Number Placeholder 3">
            <a:extLst>
              <a:ext uri="{FF2B5EF4-FFF2-40B4-BE49-F238E27FC236}">
                <a16:creationId xmlns:a16="http://schemas.microsoft.com/office/drawing/2014/main" id="{F21C7EF4-E0B5-4E2F-92BF-0EC8B7E83623}"/>
              </a:ext>
            </a:extLst>
          </p:cNvPr>
          <p:cNvSpPr>
            <a:spLocks noGrp="1"/>
          </p:cNvSpPr>
          <p:nvPr>
            <p:ph type="sldNum" sz="quarter" idx="10"/>
          </p:nvPr>
        </p:nvSpPr>
        <p:spPr>
          <a:xfrm>
            <a:off x="9652000" y="6477000"/>
            <a:ext cx="2540000" cy="381000"/>
          </a:xfrm>
        </p:spPr>
        <p:txBody>
          <a:bodyPr wrap="square" anchor="t">
            <a:normAutofit/>
          </a:bodyPr>
          <a:lstStyle/>
          <a:p>
            <a:pPr>
              <a:defRPr/>
            </a:pPr>
            <a:fld id="{76EB9E19-BEE4-47C8-A877-4D5D02EC2D1B}" type="slidenum">
              <a:rPr lang="en-US" altLang="en-US" smtClean="0"/>
              <a:pPr>
                <a:defRPr/>
              </a:pPr>
              <a:t>11</a:t>
            </a:fld>
            <a:endParaRPr lang="en-US" altLang="en-US" dirty="0"/>
          </a:p>
        </p:txBody>
      </p:sp>
      <p:sp>
        <p:nvSpPr>
          <p:cNvPr id="5" name="TextBox 4">
            <a:extLst>
              <a:ext uri="{FF2B5EF4-FFF2-40B4-BE49-F238E27FC236}">
                <a16:creationId xmlns:a16="http://schemas.microsoft.com/office/drawing/2014/main" id="{B754D377-9CA7-4DF7-B155-462265C5549B}"/>
              </a:ext>
            </a:extLst>
          </p:cNvPr>
          <p:cNvSpPr txBox="1"/>
          <p:nvPr/>
        </p:nvSpPr>
        <p:spPr>
          <a:xfrm>
            <a:off x="133985" y="5812164"/>
            <a:ext cx="4398686" cy="307777"/>
          </a:xfrm>
          <a:prstGeom prst="rect">
            <a:avLst/>
          </a:prstGeom>
          <a:noFill/>
        </p:spPr>
        <p:txBody>
          <a:bodyPr wrap="square">
            <a:spAutoFit/>
          </a:bodyPr>
          <a:lstStyle/>
          <a:p>
            <a:r>
              <a:rPr lang="en-US" sz="1400" b="0" i="0" u="none" strike="noStrike" baseline="0" dirty="0">
                <a:latin typeface="+mj-lt"/>
              </a:rPr>
              <a:t>Sources: AMC data and </a:t>
            </a:r>
            <a:r>
              <a:rPr lang="en-US" sz="1400" b="0" i="0" u="none" strike="noStrike" baseline="0" dirty="0" err="1">
                <a:latin typeface="+mj-lt"/>
              </a:rPr>
              <a:t>IEc</a:t>
            </a:r>
            <a:r>
              <a:rPr lang="en-US" sz="1400" b="0" i="0" u="none" strike="noStrike" baseline="0" dirty="0">
                <a:latin typeface="+mj-lt"/>
              </a:rPr>
              <a:t> analysis.</a:t>
            </a:r>
            <a:endParaRPr lang="en-US" sz="1400" dirty="0">
              <a:latin typeface="+mj-lt"/>
            </a:endParaRPr>
          </a:p>
        </p:txBody>
      </p:sp>
      <p:sp>
        <p:nvSpPr>
          <p:cNvPr id="3" name="Content Placeholder 2">
            <a:extLst>
              <a:ext uri="{FF2B5EF4-FFF2-40B4-BE49-F238E27FC236}">
                <a16:creationId xmlns:a16="http://schemas.microsoft.com/office/drawing/2014/main" id="{6FB364F8-5BFE-4F96-8753-C3DDF3A11A6E}"/>
              </a:ext>
            </a:extLst>
          </p:cNvPr>
          <p:cNvSpPr>
            <a:spLocks noGrp="1"/>
          </p:cNvSpPr>
          <p:nvPr>
            <p:ph idx="1"/>
          </p:nvPr>
        </p:nvSpPr>
        <p:spPr/>
        <p:txBody>
          <a:bodyPr/>
          <a:lstStyle/>
          <a:p>
            <a:pPr marR="0" algn="l" rtl="0">
              <a:buFont typeface="Symbol" panose="05050102010706020507" pitchFamily="18" charset="2"/>
              <a:buChar char="·"/>
            </a:pPr>
            <a:r>
              <a:rPr lang="en-US" b="0" i="0" u="none" strike="noStrike" baseline="0" dirty="0">
                <a:latin typeface="Trebuchet MS" panose="020B0603020202020204" pitchFamily="34" charset="0"/>
              </a:rPr>
              <a:t>The production of </a:t>
            </a:r>
            <a:r>
              <a:rPr lang="en-US" b="0" i="1" u="none" strike="noStrike" baseline="0" dirty="0">
                <a:latin typeface="Trebuchet MS" panose="020B0603020202020204" pitchFamily="34" charset="0"/>
              </a:rPr>
              <a:t>NOS4A2</a:t>
            </a:r>
            <a:r>
              <a:rPr lang="en-US" b="0" i="0" u="none" strike="noStrike" baseline="0" dirty="0">
                <a:latin typeface="Trebuchet MS" panose="020B0603020202020204" pitchFamily="34" charset="0"/>
              </a:rPr>
              <a:t> is estimated to receive $17 million in tax credits (30% of qualified expenditures).</a:t>
            </a:r>
          </a:p>
          <a:p>
            <a:pPr marR="0" algn="l" rtl="0">
              <a:buFont typeface="Symbol" panose="05050102010706020507" pitchFamily="18" charset="2"/>
              <a:buChar char="·"/>
            </a:pPr>
            <a:r>
              <a:rPr lang="en-US" b="0" i="0" u="none" strike="noStrike" baseline="0" dirty="0">
                <a:latin typeface="Trebuchet MS" panose="020B0603020202020204" pitchFamily="34" charset="0"/>
              </a:rPr>
              <a:t>$17 million in tax credit generated $93 million in economic activity in the State across a </a:t>
            </a:r>
            <a:r>
              <a:rPr lang="en-US" dirty="0">
                <a:latin typeface="Trebuchet MS" panose="020B0603020202020204" pitchFamily="34" charset="0"/>
              </a:rPr>
              <a:t>wide range of industries.</a:t>
            </a:r>
            <a:endParaRPr lang="en-US" b="0" i="0" u="none" strike="noStrike" baseline="0" dirty="0">
              <a:latin typeface="Trebuchet MS" panose="020B0603020202020204" pitchFamily="34" charset="0"/>
            </a:endParaRPr>
          </a:p>
          <a:p>
            <a:pPr marR="0" algn="l" rtl="0">
              <a:buFont typeface="Symbol" panose="05050102010706020507" pitchFamily="18" charset="2"/>
              <a:buChar char="·"/>
            </a:pPr>
            <a:r>
              <a:rPr lang="en-US" b="0" i="0" u="none" strike="noStrike" baseline="0" dirty="0">
                <a:latin typeface="Trebuchet MS" panose="020B0603020202020204" pitchFamily="34" charset="0"/>
              </a:rPr>
              <a:t>Each $1.00 of tax credit issued by the State of Rhode Island related to the production of </a:t>
            </a:r>
            <a:r>
              <a:rPr lang="en-US" b="0" i="1" u="none" strike="noStrike" baseline="0" dirty="0">
                <a:latin typeface="Trebuchet MS" panose="020B0603020202020204" pitchFamily="34" charset="0"/>
              </a:rPr>
              <a:t>NOS4A2</a:t>
            </a:r>
            <a:r>
              <a:rPr lang="en-US" b="0" i="0" u="none" strike="noStrike" baseline="0" dirty="0">
                <a:latin typeface="Trebuchet MS" panose="020B0603020202020204" pitchFamily="34" charset="0"/>
              </a:rPr>
              <a:t> generated approximately $5.44 of economic activity in the state. </a:t>
            </a:r>
          </a:p>
          <a:p>
            <a:r>
              <a:rPr lang="en-US" dirty="0">
                <a:latin typeface="Trebuchet MS" panose="020B0603020202020204" pitchFamily="34" charset="0"/>
              </a:rPr>
              <a:t>The production c</a:t>
            </a:r>
            <a:r>
              <a:rPr lang="en-US" b="0" i="0" u="none" strike="noStrike" baseline="0" dirty="0">
                <a:latin typeface="Trebuchet MS" panose="020B0603020202020204" pitchFamily="34" charset="0"/>
              </a:rPr>
              <a:t>reated demand for approximately 1,532 full-time equivalent jobs in Rhode Island between 2018 and 2020.</a:t>
            </a:r>
            <a:endParaRPr lang="en-US" dirty="0"/>
          </a:p>
        </p:txBody>
      </p:sp>
    </p:spTree>
    <p:extLst>
      <p:ext uri="{BB962C8B-B14F-4D97-AF65-F5344CB8AC3E}">
        <p14:creationId xmlns:p14="http://schemas.microsoft.com/office/powerpoint/2010/main" val="38567758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956470-A555-4264-A666-C64BB10DB548}"/>
              </a:ext>
            </a:extLst>
          </p:cNvPr>
          <p:cNvSpPr>
            <a:spLocks noGrp="1"/>
          </p:cNvSpPr>
          <p:nvPr>
            <p:ph type="title"/>
          </p:nvPr>
        </p:nvSpPr>
        <p:spPr/>
        <p:txBody>
          <a:bodyPr/>
          <a:lstStyle/>
          <a:p>
            <a:r>
              <a:rPr lang="en-US" dirty="0"/>
              <a:t>Comparison to 2021 Rhode Island DOR Report</a:t>
            </a:r>
          </a:p>
        </p:txBody>
      </p:sp>
      <p:sp>
        <p:nvSpPr>
          <p:cNvPr id="4" name="Slide Number Placeholder 3">
            <a:extLst>
              <a:ext uri="{FF2B5EF4-FFF2-40B4-BE49-F238E27FC236}">
                <a16:creationId xmlns:a16="http://schemas.microsoft.com/office/drawing/2014/main" id="{1760FFE6-2E62-429D-84B4-52DA0952B39E}"/>
              </a:ext>
            </a:extLst>
          </p:cNvPr>
          <p:cNvSpPr>
            <a:spLocks noGrp="1"/>
          </p:cNvSpPr>
          <p:nvPr>
            <p:ph type="sldNum" sz="quarter" idx="10"/>
          </p:nvPr>
        </p:nvSpPr>
        <p:spPr/>
        <p:txBody>
          <a:bodyPr/>
          <a:lstStyle/>
          <a:p>
            <a:pPr>
              <a:defRPr/>
            </a:pPr>
            <a:fld id="{76EB9E19-BEE4-47C8-A877-4D5D02EC2D1B}" type="slidenum">
              <a:rPr lang="en-US" altLang="en-US" smtClean="0"/>
              <a:pPr>
                <a:defRPr/>
              </a:pPr>
              <a:t>12</a:t>
            </a:fld>
            <a:endParaRPr lang="en-US" altLang="en-US" dirty="0"/>
          </a:p>
        </p:txBody>
      </p:sp>
      <p:sp>
        <p:nvSpPr>
          <p:cNvPr id="5" name="Content Placeholder 2">
            <a:extLst>
              <a:ext uri="{FF2B5EF4-FFF2-40B4-BE49-F238E27FC236}">
                <a16:creationId xmlns:a16="http://schemas.microsoft.com/office/drawing/2014/main" id="{ABF2E8F3-CE4E-4C08-81A0-F8C609FE58AF}"/>
              </a:ext>
            </a:extLst>
          </p:cNvPr>
          <p:cNvSpPr>
            <a:spLocks noGrp="1"/>
          </p:cNvSpPr>
          <p:nvPr>
            <p:ph idx="1"/>
          </p:nvPr>
        </p:nvSpPr>
        <p:spPr>
          <a:xfrm>
            <a:off x="914400" y="1371600"/>
            <a:ext cx="10668000" cy="4114800"/>
          </a:xfrm>
        </p:spPr>
        <p:txBody>
          <a:bodyPr/>
          <a:lstStyle/>
          <a:p>
            <a:r>
              <a:rPr lang="en-US" dirty="0"/>
              <a:t>RI DOR evaluates how the taxes paid to Rhode Island associated with film production spending compared to the state taxes foregone by Rhode Island in granting the tax credit</a:t>
            </a:r>
          </a:p>
          <a:p>
            <a:r>
              <a:rPr lang="en-US" dirty="0"/>
              <a:t>Considered 11 productions filmed between 2016 and 2018</a:t>
            </a:r>
          </a:p>
          <a:p>
            <a:r>
              <a:rPr lang="en-US" dirty="0"/>
              <a:t>Relied on an incomplete set of available tax data from the Rhode Island Department of Taxation</a:t>
            </a:r>
          </a:p>
          <a:p>
            <a:pPr marL="0" indent="0">
              <a:buNone/>
            </a:pPr>
            <a:endParaRPr lang="en-US" dirty="0"/>
          </a:p>
          <a:p>
            <a:pPr marL="0" indent="0">
              <a:buNone/>
            </a:pPr>
            <a:endParaRPr lang="en-US" dirty="0"/>
          </a:p>
          <a:p>
            <a:pPr marL="0" indent="0" algn="ctr">
              <a:buNone/>
            </a:pPr>
            <a:r>
              <a:rPr lang="en-US" b="1" dirty="0"/>
              <a:t>Our analysis differs from this DOR report in several respects, so it is difficult to make apples-to-apples comparisons between them</a:t>
            </a:r>
          </a:p>
        </p:txBody>
      </p:sp>
    </p:spTree>
    <p:extLst>
      <p:ext uri="{BB962C8B-B14F-4D97-AF65-F5344CB8AC3E}">
        <p14:creationId xmlns:p14="http://schemas.microsoft.com/office/powerpoint/2010/main" val="11076255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A15349-127F-412B-ABF3-007E20008230}"/>
              </a:ext>
            </a:extLst>
          </p:cNvPr>
          <p:cNvSpPr>
            <a:spLocks noGrp="1"/>
          </p:cNvSpPr>
          <p:nvPr>
            <p:ph type="title"/>
          </p:nvPr>
        </p:nvSpPr>
        <p:spPr/>
        <p:txBody>
          <a:bodyPr/>
          <a:lstStyle/>
          <a:p>
            <a:r>
              <a:rPr lang="en-US" dirty="0"/>
              <a:t>Estimates of Film Tourism and Example of </a:t>
            </a:r>
            <a:r>
              <a:rPr lang="en-US" i="1" dirty="0"/>
              <a:t>The Gilded Age</a:t>
            </a:r>
          </a:p>
        </p:txBody>
      </p:sp>
      <p:sp>
        <p:nvSpPr>
          <p:cNvPr id="3" name="Content Placeholder 2">
            <a:extLst>
              <a:ext uri="{FF2B5EF4-FFF2-40B4-BE49-F238E27FC236}">
                <a16:creationId xmlns:a16="http://schemas.microsoft.com/office/drawing/2014/main" id="{F83F3734-0ED0-43E8-80A5-471E5989385D}"/>
              </a:ext>
            </a:extLst>
          </p:cNvPr>
          <p:cNvSpPr>
            <a:spLocks noGrp="1"/>
          </p:cNvSpPr>
          <p:nvPr>
            <p:ph idx="1"/>
          </p:nvPr>
        </p:nvSpPr>
        <p:spPr/>
        <p:txBody>
          <a:bodyPr/>
          <a:lstStyle/>
          <a:p>
            <a:r>
              <a:rPr lang="en-US" b="0" i="0" u="none" strike="noStrike" baseline="0" dirty="0">
                <a:latin typeface="+mj-lt"/>
              </a:rPr>
              <a:t>Literature </a:t>
            </a:r>
            <a:r>
              <a:rPr lang="en-US" dirty="0">
                <a:latin typeface="+mj-lt"/>
              </a:rPr>
              <a:t>and widespread anecdotal evidence suggest that f</a:t>
            </a:r>
            <a:r>
              <a:rPr lang="en-US" b="0" i="0" u="none" strike="noStrike" baseline="0" dirty="0">
                <a:latin typeface="+mj-lt"/>
              </a:rPr>
              <a:t>ilm and TV productions have the potential to increase local tourism. </a:t>
            </a:r>
          </a:p>
          <a:p>
            <a:r>
              <a:rPr lang="en-US" dirty="0">
                <a:latin typeface="+mj-lt"/>
              </a:rPr>
              <a:t>We reviewed 39 academic and industry studies of film tourism:</a:t>
            </a:r>
          </a:p>
          <a:p>
            <a:pPr lvl="1"/>
            <a:r>
              <a:rPr lang="en-US" dirty="0">
                <a:latin typeface="+mj-lt"/>
              </a:rPr>
              <a:t>Studies provide estimates of film tourism for 38 film and TV productions, which range widely</a:t>
            </a:r>
          </a:p>
          <a:p>
            <a:pPr lvl="1"/>
            <a:r>
              <a:rPr lang="en-US" dirty="0">
                <a:latin typeface="+mj-lt"/>
              </a:rPr>
              <a:t>Studies use 3 approaches: case studies (visitor surveys), regional and national studies (trend studies), estimates of advertising exposure value</a:t>
            </a:r>
          </a:p>
          <a:p>
            <a:pPr lvl="1"/>
            <a:r>
              <a:rPr lang="en-US" dirty="0">
                <a:latin typeface="+mj-lt"/>
              </a:rPr>
              <a:t>Studies identify production characteristics that increase likelihood of film tourism</a:t>
            </a:r>
          </a:p>
        </p:txBody>
      </p:sp>
      <p:sp>
        <p:nvSpPr>
          <p:cNvPr id="4" name="Slide Number Placeholder 3">
            <a:extLst>
              <a:ext uri="{FF2B5EF4-FFF2-40B4-BE49-F238E27FC236}">
                <a16:creationId xmlns:a16="http://schemas.microsoft.com/office/drawing/2014/main" id="{F21C7EF4-E0B5-4E2F-92BF-0EC8B7E83623}"/>
              </a:ext>
            </a:extLst>
          </p:cNvPr>
          <p:cNvSpPr>
            <a:spLocks noGrp="1"/>
          </p:cNvSpPr>
          <p:nvPr>
            <p:ph type="sldNum" sz="quarter" idx="10"/>
          </p:nvPr>
        </p:nvSpPr>
        <p:spPr/>
        <p:txBody>
          <a:bodyPr/>
          <a:lstStyle/>
          <a:p>
            <a:pPr>
              <a:defRPr/>
            </a:pPr>
            <a:fld id="{76EB9E19-BEE4-47C8-A877-4D5D02EC2D1B}" type="slidenum">
              <a:rPr lang="en-US" altLang="en-US" smtClean="0"/>
              <a:pPr>
                <a:defRPr/>
              </a:pPr>
              <a:t>13</a:t>
            </a:fld>
            <a:endParaRPr lang="en-US" altLang="en-US" dirty="0"/>
          </a:p>
        </p:txBody>
      </p:sp>
    </p:spTree>
    <p:extLst>
      <p:ext uri="{BB962C8B-B14F-4D97-AF65-F5344CB8AC3E}">
        <p14:creationId xmlns:p14="http://schemas.microsoft.com/office/powerpoint/2010/main" val="42761305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A15349-127F-412B-ABF3-007E20008230}"/>
              </a:ext>
            </a:extLst>
          </p:cNvPr>
          <p:cNvSpPr>
            <a:spLocks noGrp="1"/>
          </p:cNvSpPr>
          <p:nvPr>
            <p:ph type="title"/>
          </p:nvPr>
        </p:nvSpPr>
        <p:spPr/>
        <p:txBody>
          <a:bodyPr/>
          <a:lstStyle/>
          <a:p>
            <a:r>
              <a:rPr lang="en-US" dirty="0"/>
              <a:t>Potential Tourism Benefits of </a:t>
            </a:r>
            <a:r>
              <a:rPr lang="en-US" i="1" dirty="0"/>
              <a:t>The Gilded Age</a:t>
            </a:r>
            <a:endParaRPr lang="en-US" dirty="0"/>
          </a:p>
        </p:txBody>
      </p:sp>
      <p:sp>
        <p:nvSpPr>
          <p:cNvPr id="3" name="Content Placeholder 2">
            <a:extLst>
              <a:ext uri="{FF2B5EF4-FFF2-40B4-BE49-F238E27FC236}">
                <a16:creationId xmlns:a16="http://schemas.microsoft.com/office/drawing/2014/main" id="{F83F3734-0ED0-43E8-80A5-471E5989385D}"/>
              </a:ext>
            </a:extLst>
          </p:cNvPr>
          <p:cNvSpPr>
            <a:spLocks noGrp="1"/>
          </p:cNvSpPr>
          <p:nvPr>
            <p:ph idx="1"/>
          </p:nvPr>
        </p:nvSpPr>
        <p:spPr>
          <a:xfrm>
            <a:off x="0" y="1371599"/>
            <a:ext cx="6096000" cy="4763729"/>
          </a:xfrm>
        </p:spPr>
        <p:txBody>
          <a:bodyPr/>
          <a:lstStyle/>
          <a:p>
            <a:r>
              <a:rPr lang="en-US" i="1" dirty="0"/>
              <a:t>The Gilded Age </a:t>
            </a:r>
            <a:r>
              <a:rPr lang="en-US" dirty="0"/>
              <a:t>possesses characteristics that could increase the likelihood for it to attract film tourists to Rhode Island</a:t>
            </a:r>
          </a:p>
          <a:p>
            <a:pPr lvl="1"/>
            <a:r>
              <a:rPr lang="en-US" dirty="0"/>
              <a:t>Potential for strong iconic identification with Newport and the Newport Mansions</a:t>
            </a:r>
          </a:p>
          <a:p>
            <a:pPr lvl="1"/>
            <a:r>
              <a:rPr lang="en-US" dirty="0"/>
              <a:t>Potential for popularity and longevity of the production</a:t>
            </a:r>
          </a:p>
          <a:p>
            <a:pPr lvl="1"/>
            <a:r>
              <a:rPr lang="en-US" dirty="0"/>
              <a:t>Production setting as a period drama with heritage buildings</a:t>
            </a:r>
          </a:p>
          <a:p>
            <a:pPr lvl="1"/>
            <a:r>
              <a:rPr lang="en-US" dirty="0"/>
              <a:t>Support from a major production company and Rhode Island-based partners* </a:t>
            </a:r>
          </a:p>
        </p:txBody>
      </p:sp>
      <p:sp>
        <p:nvSpPr>
          <p:cNvPr id="4" name="Slide Number Placeholder 3">
            <a:extLst>
              <a:ext uri="{FF2B5EF4-FFF2-40B4-BE49-F238E27FC236}">
                <a16:creationId xmlns:a16="http://schemas.microsoft.com/office/drawing/2014/main" id="{F21C7EF4-E0B5-4E2F-92BF-0EC8B7E83623}"/>
              </a:ext>
            </a:extLst>
          </p:cNvPr>
          <p:cNvSpPr>
            <a:spLocks noGrp="1"/>
          </p:cNvSpPr>
          <p:nvPr>
            <p:ph type="sldNum" sz="quarter" idx="10"/>
          </p:nvPr>
        </p:nvSpPr>
        <p:spPr/>
        <p:txBody>
          <a:bodyPr/>
          <a:lstStyle/>
          <a:p>
            <a:pPr>
              <a:defRPr/>
            </a:pPr>
            <a:fld id="{76EB9E19-BEE4-47C8-A877-4D5D02EC2D1B}" type="slidenum">
              <a:rPr lang="en-US" altLang="en-US" smtClean="0"/>
              <a:pPr>
                <a:defRPr/>
              </a:pPr>
              <a:t>14</a:t>
            </a:fld>
            <a:endParaRPr lang="en-US" altLang="en-US" dirty="0"/>
          </a:p>
        </p:txBody>
      </p:sp>
      <p:pic>
        <p:nvPicPr>
          <p:cNvPr id="3074" name="Picture 2">
            <a:extLst>
              <a:ext uri="{FF2B5EF4-FFF2-40B4-BE49-F238E27FC236}">
                <a16:creationId xmlns:a16="http://schemas.microsoft.com/office/drawing/2014/main" id="{53B30796-7276-415B-B7A4-A925C492F54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76288" y="1620328"/>
            <a:ext cx="5867122" cy="3866072"/>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220074CD-8C58-4DB1-B809-B8DAFC9CD15C}"/>
              </a:ext>
            </a:extLst>
          </p:cNvPr>
          <p:cNvSpPr txBox="1"/>
          <p:nvPr/>
        </p:nvSpPr>
        <p:spPr>
          <a:xfrm>
            <a:off x="10376535" y="5486400"/>
            <a:ext cx="1815465" cy="246221"/>
          </a:xfrm>
          <a:prstGeom prst="rect">
            <a:avLst/>
          </a:prstGeom>
          <a:noFill/>
        </p:spPr>
        <p:txBody>
          <a:bodyPr wrap="square" rtlCol="0">
            <a:spAutoFit/>
          </a:bodyPr>
          <a:lstStyle/>
          <a:p>
            <a:r>
              <a:rPr lang="en-US" sz="1000" dirty="0"/>
              <a:t>Source: Architectural Digest</a:t>
            </a:r>
          </a:p>
        </p:txBody>
      </p:sp>
      <p:sp>
        <p:nvSpPr>
          <p:cNvPr id="7" name="TextBox 6">
            <a:extLst>
              <a:ext uri="{FF2B5EF4-FFF2-40B4-BE49-F238E27FC236}">
                <a16:creationId xmlns:a16="http://schemas.microsoft.com/office/drawing/2014/main" id="{6785A133-30D3-4D86-B6CE-A5D6589D8B68}"/>
              </a:ext>
            </a:extLst>
          </p:cNvPr>
          <p:cNvSpPr txBox="1"/>
          <p:nvPr/>
        </p:nvSpPr>
        <p:spPr>
          <a:xfrm>
            <a:off x="457200" y="5873718"/>
            <a:ext cx="11277600" cy="523220"/>
          </a:xfrm>
          <a:prstGeom prst="rect">
            <a:avLst/>
          </a:prstGeom>
          <a:noFill/>
        </p:spPr>
        <p:txBody>
          <a:bodyPr wrap="square" rtlCol="0">
            <a:spAutoFit/>
          </a:bodyPr>
          <a:lstStyle/>
          <a:p>
            <a:r>
              <a:rPr lang="en-US" sz="1400" dirty="0">
                <a:effectLst/>
                <a:latin typeface="+mj-lt"/>
                <a:ea typeface="Times" panose="02020603050405020304" pitchFamily="18" charset="0"/>
              </a:rPr>
              <a:t>*Rhode Island partners include the Rhode Island Film &amp; TV Office, the Rhode Island Commerce Corporation, Preservation Society of Newport, Discover Newport, Newport Chamber of Commerce, Newport County Development Council, and Airport Corporation</a:t>
            </a:r>
            <a:endParaRPr lang="en-US" sz="1400" dirty="0">
              <a:latin typeface="+mj-lt"/>
            </a:endParaRPr>
          </a:p>
        </p:txBody>
      </p:sp>
    </p:spTree>
    <p:extLst>
      <p:ext uri="{BB962C8B-B14F-4D97-AF65-F5344CB8AC3E}">
        <p14:creationId xmlns:p14="http://schemas.microsoft.com/office/powerpoint/2010/main" val="37435618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83F3734-0ED0-43E8-80A5-471E5989385D}"/>
              </a:ext>
            </a:extLst>
          </p:cNvPr>
          <p:cNvSpPr>
            <a:spLocks noGrp="1"/>
          </p:cNvSpPr>
          <p:nvPr>
            <p:ph idx="1"/>
          </p:nvPr>
        </p:nvSpPr>
        <p:spPr>
          <a:xfrm>
            <a:off x="865238" y="1243781"/>
            <a:ext cx="10668000" cy="4114800"/>
          </a:xfrm>
        </p:spPr>
        <p:txBody>
          <a:bodyPr/>
          <a:lstStyle/>
          <a:p>
            <a:pPr lvl="1"/>
            <a:r>
              <a:rPr lang="en-US" b="0" i="0" u="none" strike="noStrike" baseline="0" dirty="0"/>
              <a:t>It is premature to estimate specific impacts of the Gilded Age on tourism, but early signs are promising.</a:t>
            </a:r>
          </a:p>
          <a:p>
            <a:pPr lvl="1"/>
            <a:r>
              <a:rPr lang="en-US" b="0" i="1" u="none" strike="noStrike" baseline="0" dirty="0"/>
              <a:t>The Gilded Age </a:t>
            </a:r>
            <a:r>
              <a:rPr lang="en-US" b="0" i="0" u="none" strike="noStrike" baseline="0" dirty="0"/>
              <a:t>has been “green-lit” for a second season after only a few episodes of its inaugural season, </a:t>
            </a:r>
            <a:r>
              <a:rPr lang="en-US" dirty="0"/>
              <a:t>it has continued to </a:t>
            </a:r>
            <a:r>
              <a:rPr lang="en-US" b="0" i="0" u="none" strike="noStrike" baseline="0" dirty="0"/>
              <a:t>increase in audience viewership across its first season, and it ranked among the top ten in-demand series at points during this period (</a:t>
            </a:r>
            <a:r>
              <a:rPr lang="en-US" b="0" i="1" u="none" strike="noStrike" baseline="0" dirty="0"/>
              <a:t>Parrot Analytics</a:t>
            </a:r>
            <a:r>
              <a:rPr lang="en-US" b="0" i="0" u="none" strike="noStrike" baseline="0" dirty="0"/>
              <a:t>, 2022). </a:t>
            </a:r>
          </a:p>
          <a:p>
            <a:pPr lvl="1"/>
            <a:r>
              <a:rPr lang="en-US" dirty="0"/>
              <a:t>A preliminary estimate of exposure value suggests that each distinct exposure of Newport in an episode could be valued at $45,000 in advertising value.</a:t>
            </a:r>
          </a:p>
        </p:txBody>
      </p:sp>
      <p:sp>
        <p:nvSpPr>
          <p:cNvPr id="4" name="Slide Number Placeholder 3">
            <a:extLst>
              <a:ext uri="{FF2B5EF4-FFF2-40B4-BE49-F238E27FC236}">
                <a16:creationId xmlns:a16="http://schemas.microsoft.com/office/drawing/2014/main" id="{F21C7EF4-E0B5-4E2F-92BF-0EC8B7E83623}"/>
              </a:ext>
            </a:extLst>
          </p:cNvPr>
          <p:cNvSpPr>
            <a:spLocks noGrp="1"/>
          </p:cNvSpPr>
          <p:nvPr>
            <p:ph type="sldNum" sz="quarter" idx="10"/>
          </p:nvPr>
        </p:nvSpPr>
        <p:spPr/>
        <p:txBody>
          <a:bodyPr/>
          <a:lstStyle/>
          <a:p>
            <a:pPr>
              <a:defRPr/>
            </a:pPr>
            <a:fld id="{76EB9E19-BEE4-47C8-A877-4D5D02EC2D1B}" type="slidenum">
              <a:rPr lang="en-US" altLang="en-US" smtClean="0"/>
              <a:pPr>
                <a:defRPr/>
              </a:pPr>
              <a:t>15</a:t>
            </a:fld>
            <a:endParaRPr lang="en-US" altLang="en-US" dirty="0"/>
          </a:p>
        </p:txBody>
      </p:sp>
      <p:graphicFrame>
        <p:nvGraphicFramePr>
          <p:cNvPr id="5" name="Table 4">
            <a:extLst>
              <a:ext uri="{FF2B5EF4-FFF2-40B4-BE49-F238E27FC236}">
                <a16:creationId xmlns:a16="http://schemas.microsoft.com/office/drawing/2014/main" id="{0996B70C-EC59-4F49-9218-663B8458120B}"/>
              </a:ext>
            </a:extLst>
          </p:cNvPr>
          <p:cNvGraphicFramePr>
            <a:graphicFrameLocks noGrp="1"/>
          </p:cNvGraphicFramePr>
          <p:nvPr>
            <p:extLst>
              <p:ext uri="{D42A27DB-BD31-4B8C-83A1-F6EECF244321}">
                <p14:modId xmlns:p14="http://schemas.microsoft.com/office/powerpoint/2010/main" val="3393082337"/>
              </p:ext>
            </p:extLst>
          </p:nvPr>
        </p:nvGraphicFramePr>
        <p:xfrm>
          <a:off x="2341716" y="3954412"/>
          <a:ext cx="7960851" cy="2808338"/>
        </p:xfrm>
        <a:graphic>
          <a:graphicData uri="http://schemas.openxmlformats.org/drawingml/2006/table">
            <a:tbl>
              <a:tblPr firstRow="1" firstCol="1" bandRow="1">
                <a:tableStyleId>{5C22544A-7EE6-4342-B048-85BDC9FD1C3A}</a:tableStyleId>
              </a:tblPr>
              <a:tblGrid>
                <a:gridCol w="3243627">
                  <a:extLst>
                    <a:ext uri="{9D8B030D-6E8A-4147-A177-3AD203B41FA5}">
                      <a16:colId xmlns:a16="http://schemas.microsoft.com/office/drawing/2014/main" val="1644261873"/>
                    </a:ext>
                  </a:extLst>
                </a:gridCol>
                <a:gridCol w="4717224">
                  <a:extLst>
                    <a:ext uri="{9D8B030D-6E8A-4147-A177-3AD203B41FA5}">
                      <a16:colId xmlns:a16="http://schemas.microsoft.com/office/drawing/2014/main" val="116198442"/>
                    </a:ext>
                  </a:extLst>
                </a:gridCol>
              </a:tblGrid>
              <a:tr h="284211">
                <a:tc>
                  <a:txBody>
                    <a:bodyPr/>
                    <a:lstStyle/>
                    <a:p>
                      <a:pPr marL="0" marR="0" algn="ctr">
                        <a:lnSpc>
                          <a:spcPts val="1200"/>
                        </a:lnSpc>
                        <a:spcBef>
                          <a:spcPts val="600"/>
                        </a:spcBef>
                        <a:spcAft>
                          <a:spcPts val="600"/>
                        </a:spcAft>
                      </a:pPr>
                      <a:r>
                        <a:rPr lang="en-US" sz="1200" cap="all" dirty="0">
                          <a:effectLst/>
                        </a:rPr>
                        <a:t>metric</a:t>
                      </a:r>
                      <a:endParaRPr lang="en-US" sz="1200" b="1" cap="all" dirty="0">
                        <a:solidFill>
                          <a:srgbClr val="002060"/>
                        </a:solidFill>
                        <a:effectLst/>
                        <a:latin typeface="Trebuchet MS" panose="020B0603020202020204" pitchFamily="34" charset="0"/>
                        <a:ea typeface="Times" panose="02020603050405020304" pitchFamily="18" charset="0"/>
                        <a:cs typeface="Times New Roman" panose="02020603050405020304" pitchFamily="18" charset="0"/>
                      </a:endParaRPr>
                    </a:p>
                  </a:txBody>
                  <a:tcPr marL="68580" marR="68580" marT="0" marB="0" anchor="ctr"/>
                </a:tc>
                <a:tc>
                  <a:txBody>
                    <a:bodyPr/>
                    <a:lstStyle/>
                    <a:p>
                      <a:pPr marL="0" marR="0" algn="ctr">
                        <a:lnSpc>
                          <a:spcPts val="1200"/>
                        </a:lnSpc>
                        <a:spcBef>
                          <a:spcPts val="600"/>
                        </a:spcBef>
                        <a:spcAft>
                          <a:spcPts val="600"/>
                        </a:spcAft>
                      </a:pPr>
                      <a:r>
                        <a:rPr lang="en-US" sz="1200" cap="all" dirty="0">
                          <a:effectLst/>
                        </a:rPr>
                        <a:t>Hypothetical exposure value</a:t>
                      </a:r>
                      <a:endParaRPr lang="en-US" sz="1200" b="1" cap="all" dirty="0">
                        <a:solidFill>
                          <a:srgbClr val="002060"/>
                        </a:solidFill>
                        <a:effectLst/>
                        <a:latin typeface="Trebuchet MS" panose="020B0603020202020204" pitchFamily="34" charset="0"/>
                        <a:ea typeface="Times"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855072862"/>
                  </a:ext>
                </a:extLst>
              </a:tr>
              <a:tr h="230965">
                <a:tc>
                  <a:txBody>
                    <a:bodyPr/>
                    <a:lstStyle/>
                    <a:p>
                      <a:pPr marL="0" marR="0">
                        <a:lnSpc>
                          <a:spcPts val="1200"/>
                        </a:lnSpc>
                        <a:spcBef>
                          <a:spcPts val="100"/>
                        </a:spcBef>
                        <a:spcAft>
                          <a:spcPts val="100"/>
                        </a:spcAft>
                      </a:pPr>
                      <a:r>
                        <a:rPr lang="en-US" sz="1000" dirty="0">
                          <a:effectLst/>
                        </a:rPr>
                        <a:t>Distinct Views / Minutes of screen </a:t>
                      </a:r>
                      <a:r>
                        <a:rPr lang="en-US" sz="1000" dirty="0" err="1">
                          <a:effectLst/>
                        </a:rPr>
                        <a:t>time</a:t>
                      </a:r>
                      <a:r>
                        <a:rPr lang="en-US" sz="1000" baseline="30000" dirty="0" err="1">
                          <a:effectLst/>
                        </a:rPr>
                        <a:t>a</a:t>
                      </a:r>
                      <a:r>
                        <a:rPr lang="en-US" sz="1000" dirty="0">
                          <a:effectLst/>
                        </a:rPr>
                        <a:t> </a:t>
                      </a:r>
                      <a:endParaRPr lang="en-US" sz="1000" dirty="0">
                        <a:effectLst/>
                        <a:latin typeface="Trebuchet MS" panose="020B0603020202020204" pitchFamily="34" charset="0"/>
                        <a:ea typeface="Times" panose="02020603050405020304" pitchFamily="18" charset="0"/>
                        <a:cs typeface="Times New Roman" panose="02020603050405020304" pitchFamily="18" charset="0"/>
                      </a:endParaRPr>
                    </a:p>
                  </a:txBody>
                  <a:tcPr marL="68580" marR="68580" marT="0" marB="0" anchor="ctr"/>
                </a:tc>
                <a:tc>
                  <a:txBody>
                    <a:bodyPr/>
                    <a:lstStyle/>
                    <a:p>
                      <a:pPr marL="0" marR="0" algn="ctr">
                        <a:lnSpc>
                          <a:spcPts val="1200"/>
                        </a:lnSpc>
                        <a:spcBef>
                          <a:spcPts val="100"/>
                        </a:spcBef>
                        <a:spcAft>
                          <a:spcPts val="100"/>
                        </a:spcAft>
                      </a:pPr>
                      <a:r>
                        <a:rPr lang="en-US" sz="1000">
                          <a:effectLst/>
                        </a:rPr>
                        <a:t>1</a:t>
                      </a:r>
                      <a:endParaRPr lang="en-US" sz="1000">
                        <a:effectLst/>
                        <a:latin typeface="Trebuchet MS" panose="020B0603020202020204" pitchFamily="34" charset="0"/>
                        <a:ea typeface="Times"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912512110"/>
                  </a:ext>
                </a:extLst>
              </a:tr>
              <a:tr h="259496">
                <a:tc>
                  <a:txBody>
                    <a:bodyPr/>
                    <a:lstStyle/>
                    <a:p>
                      <a:pPr marL="0" marR="0">
                        <a:lnSpc>
                          <a:spcPts val="1200"/>
                        </a:lnSpc>
                        <a:spcBef>
                          <a:spcPts val="100"/>
                        </a:spcBef>
                        <a:spcAft>
                          <a:spcPts val="100"/>
                        </a:spcAft>
                      </a:pPr>
                      <a:r>
                        <a:rPr lang="en-US" sz="1000">
                          <a:effectLst/>
                        </a:rPr>
                        <a:t>Average audience per episode</a:t>
                      </a:r>
                      <a:r>
                        <a:rPr lang="en-US" sz="1000" baseline="30000">
                          <a:effectLst/>
                        </a:rPr>
                        <a:t>b</a:t>
                      </a:r>
                      <a:endParaRPr lang="en-US" sz="1000">
                        <a:effectLst/>
                        <a:latin typeface="Trebuchet MS" panose="020B0603020202020204" pitchFamily="34" charset="0"/>
                        <a:ea typeface="Times" panose="02020603050405020304" pitchFamily="18" charset="0"/>
                        <a:cs typeface="Times New Roman" panose="02020603050405020304" pitchFamily="18" charset="0"/>
                      </a:endParaRPr>
                    </a:p>
                  </a:txBody>
                  <a:tcPr marL="68580" marR="68580" marT="0" marB="0" anchor="ctr"/>
                </a:tc>
                <a:tc>
                  <a:txBody>
                    <a:bodyPr/>
                    <a:lstStyle/>
                    <a:p>
                      <a:pPr marL="0" marR="0" algn="ctr">
                        <a:lnSpc>
                          <a:spcPts val="1200"/>
                        </a:lnSpc>
                        <a:spcBef>
                          <a:spcPts val="100"/>
                        </a:spcBef>
                        <a:spcAft>
                          <a:spcPts val="100"/>
                        </a:spcAft>
                      </a:pPr>
                      <a:r>
                        <a:rPr lang="en-US" sz="1000">
                          <a:effectLst/>
                        </a:rPr>
                        <a:t>3 million</a:t>
                      </a:r>
                      <a:endParaRPr lang="en-US" sz="1000">
                        <a:effectLst/>
                        <a:latin typeface="Trebuchet MS" panose="020B0603020202020204" pitchFamily="34" charset="0"/>
                        <a:ea typeface="Times"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279996669"/>
                  </a:ext>
                </a:extLst>
              </a:tr>
              <a:tr h="222425">
                <a:tc>
                  <a:txBody>
                    <a:bodyPr/>
                    <a:lstStyle/>
                    <a:p>
                      <a:pPr marL="0" marR="0">
                        <a:lnSpc>
                          <a:spcPts val="1200"/>
                        </a:lnSpc>
                        <a:spcBef>
                          <a:spcPts val="100"/>
                        </a:spcBef>
                        <a:spcAft>
                          <a:spcPts val="100"/>
                        </a:spcAft>
                      </a:pPr>
                      <a:r>
                        <a:rPr lang="en-US" sz="1000">
                          <a:effectLst/>
                        </a:rPr>
                        <a:t>Cost per advertisement</a:t>
                      </a:r>
                      <a:r>
                        <a:rPr lang="en-US" sz="1000" baseline="30000">
                          <a:effectLst/>
                        </a:rPr>
                        <a:t>c</a:t>
                      </a:r>
                      <a:endParaRPr lang="en-US" sz="1000">
                        <a:effectLst/>
                        <a:latin typeface="Trebuchet MS" panose="020B0603020202020204" pitchFamily="34" charset="0"/>
                        <a:ea typeface="Times" panose="02020603050405020304" pitchFamily="18" charset="0"/>
                        <a:cs typeface="Times New Roman" panose="02020603050405020304" pitchFamily="18" charset="0"/>
                      </a:endParaRPr>
                    </a:p>
                  </a:txBody>
                  <a:tcPr marL="68580" marR="68580" marT="0" marB="0" anchor="ctr"/>
                </a:tc>
                <a:tc>
                  <a:txBody>
                    <a:bodyPr/>
                    <a:lstStyle/>
                    <a:p>
                      <a:pPr marL="0" marR="0" algn="ctr">
                        <a:lnSpc>
                          <a:spcPts val="1200"/>
                        </a:lnSpc>
                        <a:spcBef>
                          <a:spcPts val="100"/>
                        </a:spcBef>
                        <a:spcAft>
                          <a:spcPts val="100"/>
                        </a:spcAft>
                      </a:pPr>
                      <a:r>
                        <a:rPr lang="en-US" sz="1000">
                          <a:effectLst/>
                        </a:rPr>
                        <a:t>$260,000</a:t>
                      </a:r>
                      <a:endParaRPr lang="en-US" sz="1000">
                        <a:effectLst/>
                        <a:latin typeface="Trebuchet MS" panose="020B0603020202020204" pitchFamily="34" charset="0"/>
                        <a:ea typeface="Times"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2486184014"/>
                  </a:ext>
                </a:extLst>
              </a:tr>
              <a:tr h="296567">
                <a:tc>
                  <a:txBody>
                    <a:bodyPr/>
                    <a:lstStyle/>
                    <a:p>
                      <a:pPr marL="0" marR="0">
                        <a:lnSpc>
                          <a:spcPts val="1200"/>
                        </a:lnSpc>
                        <a:spcBef>
                          <a:spcPts val="100"/>
                        </a:spcBef>
                        <a:spcAft>
                          <a:spcPts val="100"/>
                        </a:spcAft>
                      </a:pPr>
                      <a:r>
                        <a:rPr lang="en-US" sz="1000" dirty="0">
                          <a:effectLst/>
                        </a:rPr>
                        <a:t>Value per </a:t>
                      </a:r>
                      <a:r>
                        <a:rPr lang="en-US" sz="1000" dirty="0" err="1">
                          <a:effectLst/>
                        </a:rPr>
                        <a:t>impression</a:t>
                      </a:r>
                      <a:r>
                        <a:rPr lang="en-US" sz="1000" baseline="30000" dirty="0" err="1">
                          <a:effectLst/>
                        </a:rPr>
                        <a:t>c</a:t>
                      </a:r>
                      <a:r>
                        <a:rPr lang="en-US" sz="1000" dirty="0">
                          <a:effectLst/>
                        </a:rPr>
                        <a:t> </a:t>
                      </a:r>
                      <a:endParaRPr lang="en-US" sz="1000" dirty="0">
                        <a:effectLst/>
                        <a:latin typeface="Trebuchet MS" panose="020B0603020202020204" pitchFamily="34" charset="0"/>
                        <a:ea typeface="Times" panose="02020603050405020304" pitchFamily="18" charset="0"/>
                        <a:cs typeface="Times New Roman" panose="02020603050405020304" pitchFamily="18" charset="0"/>
                      </a:endParaRPr>
                    </a:p>
                  </a:txBody>
                  <a:tcPr marL="68580" marR="68580" marT="0" marB="0" anchor="ctr"/>
                </a:tc>
                <a:tc>
                  <a:txBody>
                    <a:bodyPr/>
                    <a:lstStyle/>
                    <a:p>
                      <a:pPr marL="0" marR="0" algn="ctr">
                        <a:lnSpc>
                          <a:spcPts val="1200"/>
                        </a:lnSpc>
                        <a:spcBef>
                          <a:spcPts val="100"/>
                        </a:spcBef>
                        <a:spcAft>
                          <a:spcPts val="100"/>
                        </a:spcAft>
                      </a:pPr>
                      <a:r>
                        <a:rPr lang="en-US" sz="1000">
                          <a:effectLst/>
                        </a:rPr>
                        <a:t>$0.015</a:t>
                      </a:r>
                      <a:endParaRPr lang="en-US" sz="1000">
                        <a:effectLst/>
                        <a:latin typeface="Trebuchet MS" panose="020B0603020202020204" pitchFamily="34" charset="0"/>
                        <a:ea typeface="Times"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2300508428"/>
                  </a:ext>
                </a:extLst>
              </a:tr>
              <a:tr h="286607">
                <a:tc>
                  <a:txBody>
                    <a:bodyPr/>
                    <a:lstStyle/>
                    <a:p>
                      <a:pPr marL="0" marR="0">
                        <a:lnSpc>
                          <a:spcPts val="1200"/>
                        </a:lnSpc>
                        <a:spcBef>
                          <a:spcPts val="100"/>
                        </a:spcBef>
                        <a:spcAft>
                          <a:spcPts val="100"/>
                        </a:spcAft>
                      </a:pPr>
                      <a:r>
                        <a:rPr lang="en-US" sz="1000" dirty="0">
                          <a:effectLst/>
                        </a:rPr>
                        <a:t>Exposure value per episode</a:t>
                      </a:r>
                      <a:endParaRPr lang="en-US" sz="1000" dirty="0">
                        <a:effectLst/>
                        <a:latin typeface="Trebuchet MS" panose="020B0603020202020204" pitchFamily="34" charset="0"/>
                        <a:ea typeface="Times" panose="02020603050405020304" pitchFamily="18" charset="0"/>
                        <a:cs typeface="Times New Roman" panose="02020603050405020304" pitchFamily="18" charset="0"/>
                      </a:endParaRPr>
                    </a:p>
                  </a:txBody>
                  <a:tcPr marL="68580" marR="68580" marT="0" marB="0" anchor="ctr"/>
                </a:tc>
                <a:tc>
                  <a:txBody>
                    <a:bodyPr/>
                    <a:lstStyle/>
                    <a:p>
                      <a:pPr marL="0" marR="0" algn="ctr">
                        <a:lnSpc>
                          <a:spcPts val="1200"/>
                        </a:lnSpc>
                        <a:spcBef>
                          <a:spcPts val="100"/>
                        </a:spcBef>
                        <a:spcAft>
                          <a:spcPts val="100"/>
                        </a:spcAft>
                      </a:pPr>
                      <a:r>
                        <a:rPr lang="en-US" sz="1000" b="1" dirty="0">
                          <a:effectLst/>
                        </a:rPr>
                        <a:t>$45,000</a:t>
                      </a:r>
                      <a:endParaRPr lang="en-US" sz="1000" b="1" dirty="0">
                        <a:effectLst/>
                        <a:latin typeface="Trebuchet MS" panose="020B0603020202020204" pitchFamily="34" charset="0"/>
                        <a:ea typeface="Times"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95420486"/>
                  </a:ext>
                </a:extLst>
              </a:tr>
              <a:tr h="1228067">
                <a:tc gridSpan="2">
                  <a:txBody>
                    <a:bodyPr/>
                    <a:lstStyle/>
                    <a:p>
                      <a:pPr marL="0" marR="0">
                        <a:lnSpc>
                          <a:spcPts val="1200"/>
                        </a:lnSpc>
                        <a:spcBef>
                          <a:spcPts val="100"/>
                        </a:spcBef>
                        <a:spcAft>
                          <a:spcPts val="100"/>
                        </a:spcAft>
                      </a:pPr>
                      <a:r>
                        <a:rPr lang="en-US" sz="900" dirty="0">
                          <a:effectLst/>
                        </a:rPr>
                        <a:t>a Defined as discrete scenes or shots where a clearly identifiable Rhode Island location is present. Initial estimate is based on the number of exterior shots of Rhode Island locations and scenes filmed in the interior of the Newport Mansions.</a:t>
                      </a:r>
                    </a:p>
                    <a:p>
                      <a:pPr marL="0" marR="0">
                        <a:lnSpc>
                          <a:spcPts val="1200"/>
                        </a:lnSpc>
                        <a:spcBef>
                          <a:spcPts val="100"/>
                        </a:spcBef>
                        <a:spcAft>
                          <a:spcPts val="100"/>
                        </a:spcAft>
                      </a:pPr>
                      <a:r>
                        <a:rPr lang="en-US" sz="900" baseline="30000" dirty="0">
                          <a:effectLst/>
                        </a:rPr>
                        <a:t>b</a:t>
                      </a:r>
                      <a:r>
                        <a:rPr lang="en-US" sz="900" dirty="0">
                          <a:effectLst/>
                        </a:rPr>
                        <a:t> Initial estimates available for episodes 1-4. We do not differentiate between an audience member who views the show during its initial airing versus an audience who watches the show via a streaming platform (or similar) after it’s initial airing date: </a:t>
                      </a:r>
                      <a:r>
                        <a:rPr lang="en-US" sz="900" u="sng" dirty="0">
                          <a:effectLst/>
                          <a:hlinkClick r:id="rId3"/>
                        </a:rPr>
                        <a:t>https://deadline.com/2022/02/the-gilded-age-ratings-viewership-grows-15-week-2-surpasses-white-lotus-1234924598/</a:t>
                      </a:r>
                      <a:r>
                        <a:rPr lang="en-US" sz="900" dirty="0">
                          <a:effectLst/>
                        </a:rPr>
                        <a:t> </a:t>
                      </a:r>
                    </a:p>
                    <a:p>
                      <a:pPr marL="0" marR="0">
                        <a:lnSpc>
                          <a:spcPts val="1200"/>
                        </a:lnSpc>
                        <a:spcBef>
                          <a:spcPts val="100"/>
                        </a:spcBef>
                        <a:spcAft>
                          <a:spcPts val="100"/>
                        </a:spcAft>
                      </a:pPr>
                      <a:r>
                        <a:rPr lang="en-US" sz="900" dirty="0">
                          <a:effectLst/>
                        </a:rPr>
                        <a:t>Source: HR&amp;A, 2013.</a:t>
                      </a:r>
                      <a:endParaRPr lang="en-US" sz="900" dirty="0">
                        <a:effectLst/>
                        <a:latin typeface="Trebuchet MS" panose="020B0603020202020204" pitchFamily="34" charset="0"/>
                        <a:ea typeface="Times" panose="02020603050405020304" pitchFamily="18" charset="0"/>
                        <a:cs typeface="Times New Roman" panose="02020603050405020304" pitchFamily="18" charset="0"/>
                      </a:endParaRPr>
                    </a:p>
                  </a:txBody>
                  <a:tcPr marL="68580" marR="68580" marT="0" marB="0"/>
                </a:tc>
                <a:tc hMerge="1">
                  <a:txBody>
                    <a:bodyPr/>
                    <a:lstStyle/>
                    <a:p>
                      <a:endParaRPr lang="en-US"/>
                    </a:p>
                  </a:txBody>
                  <a:tcPr/>
                </a:tc>
                <a:extLst>
                  <a:ext uri="{0D108BD9-81ED-4DB2-BD59-A6C34878D82A}">
                    <a16:rowId xmlns:a16="http://schemas.microsoft.com/office/drawing/2014/main" val="3530689427"/>
                  </a:ext>
                </a:extLst>
              </a:tr>
            </a:tbl>
          </a:graphicData>
        </a:graphic>
      </p:graphicFrame>
      <p:sp>
        <p:nvSpPr>
          <p:cNvPr id="6" name="Title 1">
            <a:extLst>
              <a:ext uri="{FF2B5EF4-FFF2-40B4-BE49-F238E27FC236}">
                <a16:creationId xmlns:a16="http://schemas.microsoft.com/office/drawing/2014/main" id="{C6654E0B-1DAD-455A-B16B-1EA7928F45FB}"/>
              </a:ext>
            </a:extLst>
          </p:cNvPr>
          <p:cNvSpPr txBox="1">
            <a:spLocks/>
          </p:cNvSpPr>
          <p:nvPr/>
        </p:nvSpPr>
        <p:spPr bwMode="auto">
          <a:xfrm>
            <a:off x="1194619" y="195115"/>
            <a:ext cx="10668000" cy="609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kumimoji="1" sz="2800">
                <a:solidFill>
                  <a:schemeClr val="bg1"/>
                </a:solidFill>
                <a:latin typeface="+mj-lt"/>
                <a:ea typeface="+mj-ea"/>
                <a:cs typeface="+mj-cs"/>
              </a:defRPr>
            </a:lvl1pPr>
            <a:lvl2pPr algn="l" rtl="0" eaLnBrk="1" fontAlgn="base" hangingPunct="1">
              <a:spcBef>
                <a:spcPct val="0"/>
              </a:spcBef>
              <a:spcAft>
                <a:spcPct val="0"/>
              </a:spcAft>
              <a:defRPr kumimoji="1" sz="2200">
                <a:solidFill>
                  <a:schemeClr val="bg1"/>
                </a:solidFill>
                <a:latin typeface="Trebuchet MS" pitchFamily="34" charset="0"/>
              </a:defRPr>
            </a:lvl2pPr>
            <a:lvl3pPr algn="l" rtl="0" eaLnBrk="1" fontAlgn="base" hangingPunct="1">
              <a:spcBef>
                <a:spcPct val="0"/>
              </a:spcBef>
              <a:spcAft>
                <a:spcPct val="0"/>
              </a:spcAft>
              <a:defRPr kumimoji="1" sz="2200">
                <a:solidFill>
                  <a:schemeClr val="bg1"/>
                </a:solidFill>
                <a:latin typeface="Trebuchet MS" pitchFamily="34" charset="0"/>
              </a:defRPr>
            </a:lvl3pPr>
            <a:lvl4pPr algn="l" rtl="0" eaLnBrk="1" fontAlgn="base" hangingPunct="1">
              <a:spcBef>
                <a:spcPct val="0"/>
              </a:spcBef>
              <a:spcAft>
                <a:spcPct val="0"/>
              </a:spcAft>
              <a:defRPr kumimoji="1" sz="2200">
                <a:solidFill>
                  <a:schemeClr val="bg1"/>
                </a:solidFill>
                <a:latin typeface="Trebuchet MS" pitchFamily="34" charset="0"/>
              </a:defRPr>
            </a:lvl4pPr>
            <a:lvl5pPr algn="l" rtl="0" eaLnBrk="1" fontAlgn="base" hangingPunct="1">
              <a:spcBef>
                <a:spcPct val="0"/>
              </a:spcBef>
              <a:spcAft>
                <a:spcPct val="0"/>
              </a:spcAft>
              <a:defRPr kumimoji="1" sz="2200">
                <a:solidFill>
                  <a:schemeClr val="bg1"/>
                </a:solidFill>
                <a:latin typeface="Trebuchet MS" pitchFamily="34" charset="0"/>
              </a:defRPr>
            </a:lvl5pPr>
            <a:lvl6pPr marL="457200" algn="l" rtl="0" eaLnBrk="1" fontAlgn="base" hangingPunct="1">
              <a:spcBef>
                <a:spcPct val="0"/>
              </a:spcBef>
              <a:spcAft>
                <a:spcPct val="0"/>
              </a:spcAft>
              <a:defRPr kumimoji="1" sz="2200">
                <a:solidFill>
                  <a:schemeClr val="bg1"/>
                </a:solidFill>
                <a:latin typeface="Trebuchet MS" pitchFamily="34" charset="0"/>
              </a:defRPr>
            </a:lvl6pPr>
            <a:lvl7pPr marL="914400" algn="l" rtl="0" eaLnBrk="1" fontAlgn="base" hangingPunct="1">
              <a:spcBef>
                <a:spcPct val="0"/>
              </a:spcBef>
              <a:spcAft>
                <a:spcPct val="0"/>
              </a:spcAft>
              <a:defRPr kumimoji="1" sz="2200">
                <a:solidFill>
                  <a:schemeClr val="bg1"/>
                </a:solidFill>
                <a:latin typeface="Trebuchet MS" pitchFamily="34" charset="0"/>
              </a:defRPr>
            </a:lvl7pPr>
            <a:lvl8pPr marL="1371600" algn="l" rtl="0" eaLnBrk="1" fontAlgn="base" hangingPunct="1">
              <a:spcBef>
                <a:spcPct val="0"/>
              </a:spcBef>
              <a:spcAft>
                <a:spcPct val="0"/>
              </a:spcAft>
              <a:defRPr kumimoji="1" sz="2200">
                <a:solidFill>
                  <a:schemeClr val="bg1"/>
                </a:solidFill>
                <a:latin typeface="Trebuchet MS" pitchFamily="34" charset="0"/>
              </a:defRPr>
            </a:lvl8pPr>
            <a:lvl9pPr marL="1828800" algn="l" rtl="0" eaLnBrk="1" fontAlgn="base" hangingPunct="1">
              <a:spcBef>
                <a:spcPct val="0"/>
              </a:spcBef>
              <a:spcAft>
                <a:spcPct val="0"/>
              </a:spcAft>
              <a:defRPr kumimoji="1" sz="2200">
                <a:solidFill>
                  <a:schemeClr val="bg1"/>
                </a:solidFill>
                <a:latin typeface="Trebuchet MS" pitchFamily="34" charset="0"/>
              </a:defRPr>
            </a:lvl9pPr>
          </a:lstStyle>
          <a:p>
            <a:pPr defTabSz="914400"/>
            <a:r>
              <a:rPr lang="en-US" kern="0" dirty="0"/>
              <a:t>Potential Tourism Benefits of </a:t>
            </a:r>
            <a:r>
              <a:rPr lang="en-US" i="1" kern="0" dirty="0"/>
              <a:t>The Gilded Age</a:t>
            </a:r>
            <a:endParaRPr lang="en-US" kern="0" dirty="0"/>
          </a:p>
        </p:txBody>
      </p:sp>
    </p:spTree>
    <p:extLst>
      <p:ext uri="{BB962C8B-B14F-4D97-AF65-F5344CB8AC3E}">
        <p14:creationId xmlns:p14="http://schemas.microsoft.com/office/powerpoint/2010/main" val="28475077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 name="Rectangle 19"/>
          <p:cNvSpPr/>
          <p:nvPr/>
        </p:nvSpPr>
        <p:spPr bwMode="auto">
          <a:xfrm>
            <a:off x="12202885" y="-1828800"/>
            <a:ext cx="2209800" cy="1447800"/>
          </a:xfrm>
          <a:prstGeom prst="rect">
            <a:avLst/>
          </a:prstGeom>
          <a:solidFill>
            <a:schemeClr val="accent5">
              <a:lumMod val="60000"/>
              <a:lumOff val="40000"/>
              <a:alpha val="50196"/>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eaLnBrk="0" fontAlgn="base" hangingPunct="0">
              <a:spcBef>
                <a:spcPct val="0"/>
              </a:spcBef>
              <a:spcAft>
                <a:spcPct val="0"/>
              </a:spcAft>
            </a:pPr>
            <a:endParaRPr lang="en-US" sz="2400">
              <a:latin typeface="Times New Roman" charset="0"/>
            </a:endParaRPr>
          </a:p>
        </p:txBody>
      </p:sp>
      <p:pic>
        <p:nvPicPr>
          <p:cNvPr id="9" name="Picture 1"/>
          <p:cNvPicPr>
            <a:picLocks noChangeAspect="1"/>
          </p:cNvPicPr>
          <p:nvPr/>
        </p:nvPicPr>
        <p:blipFill rotWithShape="1">
          <a:blip r:embed="rId3" cstate="print">
            <a:extLst>
              <a:ext uri="{28A0092B-C50C-407E-A947-70E740481C1C}">
                <a14:useLocalDpi xmlns:a14="http://schemas.microsoft.com/office/drawing/2010/main" val="0"/>
              </a:ext>
            </a:extLst>
          </a:blip>
          <a:srcRect l="2012" t="12168" r="1162"/>
          <a:stretch/>
        </p:blipFill>
        <p:spPr bwMode="auto">
          <a:xfrm flipH="1">
            <a:off x="-3" y="-1"/>
            <a:ext cx="12202885" cy="6858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2684" y="186289"/>
            <a:ext cx="1139588" cy="829194"/>
          </a:xfrm>
          <a:prstGeom prst="rect">
            <a:avLst/>
          </a:prstGeom>
        </p:spPr>
      </p:pic>
      <p:sp>
        <p:nvSpPr>
          <p:cNvPr id="8" name="TextBox 7">
            <a:extLst>
              <a:ext uri="{FF2B5EF4-FFF2-40B4-BE49-F238E27FC236}">
                <a16:creationId xmlns:a16="http://schemas.microsoft.com/office/drawing/2014/main" id="{40006715-B9B4-483C-968E-D0AEC72A04EE}"/>
              </a:ext>
            </a:extLst>
          </p:cNvPr>
          <p:cNvSpPr txBox="1"/>
          <p:nvPr/>
        </p:nvSpPr>
        <p:spPr>
          <a:xfrm>
            <a:off x="9736838" y="5880754"/>
            <a:ext cx="2178937" cy="609782"/>
          </a:xfrm>
          <a:prstGeom prst="rect">
            <a:avLst/>
          </a:prstGeom>
          <a:noFill/>
        </p:spPr>
        <p:txBody>
          <a:bodyPr wrap="square" rtlCol="0">
            <a:spAutoFit/>
          </a:bodyPr>
          <a:lstStyle/>
          <a:p>
            <a:pPr>
              <a:lnSpc>
                <a:spcPts val="4400"/>
              </a:lnSpc>
            </a:pPr>
            <a:r>
              <a:rPr lang="en-US" sz="3200" dirty="0">
                <a:solidFill>
                  <a:schemeClr val="bg1"/>
                </a:solidFill>
                <a:latin typeface="+mj-lt"/>
              </a:rPr>
              <a:t>Questions?</a:t>
            </a:r>
          </a:p>
        </p:txBody>
      </p:sp>
      <p:sp>
        <p:nvSpPr>
          <p:cNvPr id="6" name="TextBox 5">
            <a:extLst>
              <a:ext uri="{FF2B5EF4-FFF2-40B4-BE49-F238E27FC236}">
                <a16:creationId xmlns:a16="http://schemas.microsoft.com/office/drawing/2014/main" id="{4EC8D1AC-A89A-48FD-9574-15FDB5D8AC4F}"/>
              </a:ext>
            </a:extLst>
          </p:cNvPr>
          <p:cNvSpPr txBox="1"/>
          <p:nvPr/>
        </p:nvSpPr>
        <p:spPr>
          <a:xfrm>
            <a:off x="4363509" y="1015483"/>
            <a:ext cx="2892697" cy="609782"/>
          </a:xfrm>
          <a:prstGeom prst="rect">
            <a:avLst/>
          </a:prstGeom>
          <a:noFill/>
        </p:spPr>
        <p:txBody>
          <a:bodyPr wrap="square" rtlCol="0">
            <a:spAutoFit/>
          </a:bodyPr>
          <a:lstStyle/>
          <a:p>
            <a:pPr>
              <a:lnSpc>
                <a:spcPts val="4400"/>
              </a:lnSpc>
            </a:pPr>
            <a:r>
              <a:rPr lang="en-US" sz="3200" dirty="0">
                <a:solidFill>
                  <a:schemeClr val="bg1"/>
                </a:solidFill>
                <a:latin typeface="+mj-lt"/>
              </a:rPr>
              <a:t>Thank you!</a:t>
            </a:r>
          </a:p>
        </p:txBody>
      </p:sp>
    </p:spTree>
    <p:extLst>
      <p:ext uri="{BB962C8B-B14F-4D97-AF65-F5344CB8AC3E}">
        <p14:creationId xmlns:p14="http://schemas.microsoft.com/office/powerpoint/2010/main" val="2914256562"/>
      </p:ext>
    </p:extLst>
  </p:cSld>
  <p:clrMapOvr>
    <a:masterClrMapping/>
  </p:clrMapOvr>
</p:sld>
</file>

<file path=ppt/theme/theme1.xml><?xml version="1.0" encoding="utf-8"?>
<a:theme xmlns:a="http://schemas.openxmlformats.org/drawingml/2006/main" name="2018 Updated PowerPoint Template">
  <a:themeElements>
    <a:clrScheme name="IEC">
      <a:dk1>
        <a:srgbClr val="000000"/>
      </a:dk1>
      <a:lt1>
        <a:srgbClr val="FFFFFF"/>
      </a:lt1>
      <a:dk2>
        <a:srgbClr val="003366"/>
      </a:dk2>
      <a:lt2>
        <a:srgbClr val="808080"/>
      </a:lt2>
      <a:accent1>
        <a:srgbClr val="003366"/>
      </a:accent1>
      <a:accent2>
        <a:srgbClr val="3399FF"/>
      </a:accent2>
      <a:accent3>
        <a:srgbClr val="FFFFFF"/>
      </a:accent3>
      <a:accent4>
        <a:srgbClr val="000000"/>
      </a:accent4>
      <a:accent5>
        <a:srgbClr val="AAADB8"/>
      </a:accent5>
      <a:accent6>
        <a:srgbClr val="2D8AE7"/>
      </a:accent6>
      <a:hlink>
        <a:srgbClr val="3588DC"/>
      </a:hlink>
      <a:folHlink>
        <a:srgbClr val="B2B2B2"/>
      </a:folHlink>
    </a:clrScheme>
    <a:fontScheme name="Office Theme">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charset="0"/>
          </a:defRPr>
        </a:defPPr>
      </a:lstStyle>
    </a:lnDef>
  </a:objectDefaults>
  <a:extraClrSchemeLst>
    <a:extraClrScheme>
      <a:clrScheme name="Office Theme 1">
        <a:dk1>
          <a:srgbClr val="000000"/>
        </a:dk1>
        <a:lt1>
          <a:srgbClr val="FFFFFF"/>
        </a:lt1>
        <a:dk2>
          <a:srgbClr val="6600CC"/>
        </a:dk2>
        <a:lt2>
          <a:srgbClr val="CCECFF"/>
        </a:lt2>
        <a:accent1>
          <a:srgbClr val="00FFCC"/>
        </a:accent1>
        <a:accent2>
          <a:srgbClr val="9933FF"/>
        </a:accent2>
        <a:accent3>
          <a:srgbClr val="B8AAE2"/>
        </a:accent3>
        <a:accent4>
          <a:srgbClr val="DADADA"/>
        </a:accent4>
        <a:accent5>
          <a:srgbClr val="AAFFE2"/>
        </a:accent5>
        <a:accent6>
          <a:srgbClr val="8A2DE7"/>
        </a:accent6>
        <a:hlink>
          <a:srgbClr val="660066"/>
        </a:hlink>
        <a:folHlink>
          <a:srgbClr val="006699"/>
        </a:folHlink>
      </a:clrScheme>
      <a:clrMap bg1="dk2" tx1="lt1" bg2="dk1" tx2="lt2" accent1="accent1" accent2="accent2" accent3="accent3" accent4="accent4" accent5="accent5" accent6="accent6" hlink="hlink" folHlink="folHlink"/>
    </a:extraClrScheme>
    <a:extraClrScheme>
      <a:clrScheme name="Office Theme 2">
        <a:dk1>
          <a:srgbClr val="660066"/>
        </a:dk1>
        <a:lt1>
          <a:srgbClr val="FFFFFF"/>
        </a:lt1>
        <a:dk2>
          <a:srgbClr val="FF00FF"/>
        </a:dk2>
        <a:lt2>
          <a:srgbClr val="FFCC99"/>
        </a:lt2>
        <a:accent1>
          <a:srgbClr val="99FF99"/>
        </a:accent1>
        <a:accent2>
          <a:srgbClr val="CC66FF"/>
        </a:accent2>
        <a:accent3>
          <a:srgbClr val="FFFFFF"/>
        </a:accent3>
        <a:accent4>
          <a:srgbClr val="560056"/>
        </a:accent4>
        <a:accent5>
          <a:srgbClr val="CAFFCA"/>
        </a:accent5>
        <a:accent6>
          <a:srgbClr val="B95CE7"/>
        </a:accent6>
        <a:hlink>
          <a:srgbClr val="FF99CC"/>
        </a:hlink>
        <a:folHlink>
          <a:srgbClr val="00660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CC0099"/>
        </a:dk2>
        <a:lt2>
          <a:srgbClr val="FFCCFF"/>
        </a:lt2>
        <a:accent1>
          <a:srgbClr val="00FF00"/>
        </a:accent1>
        <a:accent2>
          <a:srgbClr val="9933FF"/>
        </a:accent2>
        <a:accent3>
          <a:srgbClr val="E2AACA"/>
        </a:accent3>
        <a:accent4>
          <a:srgbClr val="DADADA"/>
        </a:accent4>
        <a:accent5>
          <a:srgbClr val="AAFFAA"/>
        </a:accent5>
        <a:accent6>
          <a:srgbClr val="8A2DE7"/>
        </a:accent6>
        <a:hlink>
          <a:srgbClr val="660066"/>
        </a:hlink>
        <a:folHlink>
          <a:srgbClr val="006600"/>
        </a:folHlink>
      </a:clrScheme>
      <a:clrMap bg1="dk2" tx1="lt1" bg2="dk1" tx2="lt2" accent1="accent1" accent2="accent2" accent3="accent3" accent4="accent4" accent5="accent5" accent6="accent6" hlink="hlink" folHlink="folHlink"/>
    </a:extraClrScheme>
    <a:extraClrScheme>
      <a:clrScheme name="Office Theme 5">
        <a:dk1>
          <a:srgbClr val="000000"/>
        </a:dk1>
        <a:lt1>
          <a:srgbClr val="FFFFFF"/>
        </a:lt1>
        <a:dk2>
          <a:srgbClr val="003366"/>
        </a:dk2>
        <a:lt2>
          <a:srgbClr val="808080"/>
        </a:lt2>
        <a:accent1>
          <a:srgbClr val="003366"/>
        </a:accent1>
        <a:accent2>
          <a:srgbClr val="3399FF"/>
        </a:accent2>
        <a:accent3>
          <a:srgbClr val="FFFFFF"/>
        </a:accent3>
        <a:accent4>
          <a:srgbClr val="000000"/>
        </a:accent4>
        <a:accent5>
          <a:srgbClr val="AAADB8"/>
        </a:accent5>
        <a:accent6>
          <a:srgbClr val="2D8AE7"/>
        </a:accent6>
        <a:hlink>
          <a:srgbClr val="DDEBF9"/>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IEc PowerPoint Template-2020-WIDE.pptx" id="{6AB42696-C52B-4510-9498-F58867BA4793}" vid="{A5BE8FE4-2FEB-4A11-AC04-E74A5802E1E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IEc Template WIDE</Template>
  <TotalTime>399</TotalTime>
  <Words>1121</Words>
  <Application>Microsoft Office PowerPoint</Application>
  <PresentationFormat>Widescreen</PresentationFormat>
  <Paragraphs>190</Paragraphs>
  <Slides>16</Slides>
  <Notes>15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Arial</vt:lpstr>
      <vt:lpstr>Calibri</vt:lpstr>
      <vt:lpstr>Symbol</vt:lpstr>
      <vt:lpstr>Times</vt:lpstr>
      <vt:lpstr>Times New Roman</vt:lpstr>
      <vt:lpstr>Trebuchet MS</vt:lpstr>
      <vt:lpstr>2018 Updated PowerPoint Template</vt:lpstr>
      <vt:lpstr>Regional Economic and Potential Tourism Impacts in Rhode Island of NOS4A2 and The Gilded Age </vt:lpstr>
      <vt:lpstr>Overview</vt:lpstr>
      <vt:lpstr>PowerPoint Presentation</vt:lpstr>
      <vt:lpstr>Rhode Island Motion Picture Tax Credit</vt:lpstr>
      <vt:lpstr>Rhode Island Motion Picture Tax Credit</vt:lpstr>
      <vt:lpstr>Overview of our Analysis</vt:lpstr>
      <vt:lpstr>NOS4A2 Expenditures in Rhode Island (Seasons 1 and 2)</vt:lpstr>
      <vt:lpstr>Distribution of NOS4A2 Expenditures</vt:lpstr>
      <vt:lpstr>Regional Economic Impacts of NOS4A2 Expenditures in Rhode Island</vt:lpstr>
      <vt:lpstr>Regional Economic Impacts of NOS4A2 Expenditures in Rhode Island</vt:lpstr>
      <vt:lpstr>Regional Economic Impacts of NOS4A2 Expenditures in Rhode Island</vt:lpstr>
      <vt:lpstr>Comparison to 2021 Rhode Island DOR Report</vt:lpstr>
      <vt:lpstr>Estimates of Film Tourism and Example of The Gilded Age</vt:lpstr>
      <vt:lpstr>Potential Tourism Benefits of The Gilded Age</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Melanie A. Jackson</dc:creator>
  <cp:lastModifiedBy>Leslie Genova</cp:lastModifiedBy>
  <cp:revision>39</cp:revision>
  <cp:lastPrinted>2022-03-21T14:32:15Z</cp:lastPrinted>
  <dcterms:created xsi:type="dcterms:W3CDTF">2022-03-10T15:56:47Z</dcterms:created>
  <dcterms:modified xsi:type="dcterms:W3CDTF">2022-03-22T13:24:16Z</dcterms:modified>
</cp:coreProperties>
</file>